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702" r:id="rId1"/>
  </p:sldMasterIdLst>
  <p:notesMasterIdLst>
    <p:notesMasterId r:id="rId30"/>
  </p:notesMasterIdLst>
  <p:handoutMasterIdLst>
    <p:handoutMasterId r:id="rId31"/>
  </p:handoutMasterIdLst>
  <p:sldIdLst>
    <p:sldId id="438" r:id="rId2"/>
    <p:sldId id="439" r:id="rId3"/>
    <p:sldId id="437" r:id="rId4"/>
    <p:sldId id="415" r:id="rId5"/>
    <p:sldId id="416" r:id="rId6"/>
    <p:sldId id="417" r:id="rId7"/>
    <p:sldId id="419" r:id="rId8"/>
    <p:sldId id="420" r:id="rId9"/>
    <p:sldId id="421" r:id="rId10"/>
    <p:sldId id="422" r:id="rId11"/>
    <p:sldId id="423" r:id="rId12"/>
    <p:sldId id="424" r:id="rId13"/>
    <p:sldId id="425" r:id="rId14"/>
    <p:sldId id="426" r:id="rId15"/>
    <p:sldId id="445" r:id="rId16"/>
    <p:sldId id="440" r:id="rId17"/>
    <p:sldId id="442" r:id="rId18"/>
    <p:sldId id="444" r:id="rId19"/>
    <p:sldId id="427" r:id="rId20"/>
    <p:sldId id="429" r:id="rId21"/>
    <p:sldId id="430" r:id="rId22"/>
    <p:sldId id="428" r:id="rId23"/>
    <p:sldId id="432" r:id="rId24"/>
    <p:sldId id="433" r:id="rId25"/>
    <p:sldId id="434" r:id="rId26"/>
    <p:sldId id="435" r:id="rId27"/>
    <p:sldId id="436" r:id="rId28"/>
    <p:sldId id="270" r:id="rId29"/>
  </p:sldIdLst>
  <p:sldSz cx="9906000" cy="6858000" type="A4"/>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2">
          <p15:clr>
            <a:srgbClr val="A4A3A4"/>
          </p15:clr>
        </p15:guide>
        <p15:guide id="2" pos="55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724"/>
    <a:srgbClr val="E62B25"/>
    <a:srgbClr val="F99B1C"/>
    <a:srgbClr val="F18420"/>
    <a:srgbClr val="E78E24"/>
    <a:srgbClr val="FFFF00"/>
    <a:srgbClr val="951A1D"/>
    <a:srgbClr val="921A1D"/>
    <a:srgbClr val="FE7D19"/>
    <a:srgbClr val="90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94" d="100"/>
          <a:sy n="94" d="100"/>
        </p:scale>
        <p:origin x="840" y="86"/>
      </p:cViewPr>
      <p:guideLst>
        <p:guide orient="horz" pos="812"/>
        <p:guide pos="558"/>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ru-RU"/>
          </a:p>
        </p:txBody>
      </p:sp>
      <p:sp>
        <p:nvSpPr>
          <p:cNvPr id="40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41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ru-RU"/>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AD1885-E098-4B7A-990F-592BFF924F96}" type="slidenum">
              <a:rPr lang="ru-RU"/>
              <a:pPr/>
              <a:t>‹#›</a:t>
            </a:fld>
            <a:endParaRPr lang="ru-RU"/>
          </a:p>
        </p:txBody>
      </p:sp>
    </p:spTree>
    <p:extLst>
      <p:ext uri="{BB962C8B-B14F-4D97-AF65-F5344CB8AC3E}">
        <p14:creationId xmlns:p14="http://schemas.microsoft.com/office/powerpoint/2010/main" val="2572919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245306-B2CB-4645-898C-C2FCC6886318}" type="datetimeFigureOut">
              <a:rPr lang="ru-RU" smtClean="0"/>
              <a:pPr/>
              <a:t>04.10.2017</a:t>
            </a:fld>
            <a:endParaRPr lang="ru-RU"/>
          </a:p>
        </p:txBody>
      </p:sp>
      <p:sp>
        <p:nvSpPr>
          <p:cNvPr id="4" name="Образ слайда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4F20C5-343F-447E-95CE-BEBA09498CFE}" type="slidenum">
              <a:rPr lang="ru-RU" smtClean="0"/>
              <a:pPr/>
              <a:t>‹#›</a:t>
            </a:fld>
            <a:endParaRPr lang="ru-RU"/>
          </a:p>
        </p:txBody>
      </p:sp>
    </p:spTree>
    <p:extLst>
      <p:ext uri="{BB962C8B-B14F-4D97-AF65-F5344CB8AC3E}">
        <p14:creationId xmlns:p14="http://schemas.microsoft.com/office/powerpoint/2010/main" val="278266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Образ слайда 1"/>
          <p:cNvSpPr>
            <a:spLocks noGrp="1" noRot="1" noChangeAspect="1" noTextEdit="1"/>
          </p:cNvSpPr>
          <p:nvPr>
            <p:ph type="sldImg"/>
          </p:nvPr>
        </p:nvSpPr>
        <p:spPr>
          <a:ln/>
        </p:spPr>
      </p:sp>
      <p:sp>
        <p:nvSpPr>
          <p:cNvPr id="921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a:latin typeface="Arial" panose="020B0604020202020204" pitchFamily="34" charset="0"/>
              <a:cs typeface="Arial" panose="020B0604020202020204" pitchFamily="34" charset="0"/>
            </a:endParaRPr>
          </a:p>
        </p:txBody>
      </p:sp>
      <p:sp>
        <p:nvSpPr>
          <p:cNvPr id="922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49325">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49325">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49325">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49325">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493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493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493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493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645B55C-5AFE-4892-8D3A-B1CA3FB3BE2F}" type="slidenum">
              <a:rPr lang="en-GB" altLang="en-US" smtClean="0">
                <a:latin typeface="Times New Roman" panose="02020603050405020304" pitchFamily="18" charset="0"/>
              </a:rPr>
              <a:pPr>
                <a:spcBef>
                  <a:spcPct val="0"/>
                </a:spcBef>
              </a:pPr>
              <a:t>2</a:t>
            </a:fld>
            <a:endParaRPr lang="en-GB" altLang="en-US">
              <a:latin typeface="Times New Roman" panose="02020603050405020304" pitchFamily="18" charset="0"/>
            </a:endParaRPr>
          </a:p>
        </p:txBody>
      </p:sp>
    </p:spTree>
    <p:extLst>
      <p:ext uri="{BB962C8B-B14F-4D97-AF65-F5344CB8AC3E}">
        <p14:creationId xmlns:p14="http://schemas.microsoft.com/office/powerpoint/2010/main" val="15969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12</a:t>
            </a:fld>
            <a:endParaRPr lang="ru-RU" dirty="0"/>
          </a:p>
        </p:txBody>
      </p:sp>
    </p:spTree>
    <p:extLst>
      <p:ext uri="{BB962C8B-B14F-4D97-AF65-F5344CB8AC3E}">
        <p14:creationId xmlns:p14="http://schemas.microsoft.com/office/powerpoint/2010/main" val="1744001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13</a:t>
            </a:fld>
            <a:endParaRPr lang="ru-RU" dirty="0"/>
          </a:p>
        </p:txBody>
      </p:sp>
    </p:spTree>
    <p:extLst>
      <p:ext uri="{BB962C8B-B14F-4D97-AF65-F5344CB8AC3E}">
        <p14:creationId xmlns:p14="http://schemas.microsoft.com/office/powerpoint/2010/main" val="1383312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14</a:t>
            </a:fld>
            <a:endParaRPr lang="ru-RU" dirty="0"/>
          </a:p>
        </p:txBody>
      </p:sp>
    </p:spTree>
    <p:extLst>
      <p:ext uri="{BB962C8B-B14F-4D97-AF65-F5344CB8AC3E}">
        <p14:creationId xmlns:p14="http://schemas.microsoft.com/office/powerpoint/2010/main" val="1380887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15</a:t>
            </a:fld>
            <a:endParaRPr lang="ru-RU" dirty="0"/>
          </a:p>
        </p:txBody>
      </p:sp>
    </p:spTree>
    <p:extLst>
      <p:ext uri="{BB962C8B-B14F-4D97-AF65-F5344CB8AC3E}">
        <p14:creationId xmlns:p14="http://schemas.microsoft.com/office/powerpoint/2010/main" val="36049195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Образ слайда 1">
            <a:extLst>
              <a:ext uri="{FF2B5EF4-FFF2-40B4-BE49-F238E27FC236}">
                <a16:creationId xmlns:a16="http://schemas.microsoft.com/office/drawing/2014/main" id="{1D8E0E3A-7925-45C5-B0DD-182C16259725}"/>
              </a:ext>
            </a:extLst>
          </p:cNvPr>
          <p:cNvSpPr>
            <a:spLocks noGrp="1" noRot="1" noChangeAspect="1" noChangeArrowheads="1" noTextEdit="1"/>
          </p:cNvSpPr>
          <p:nvPr>
            <p:ph type="sldImg"/>
          </p:nvPr>
        </p:nvSpPr>
        <p:spPr>
          <a:ln/>
        </p:spPr>
      </p:sp>
      <p:sp>
        <p:nvSpPr>
          <p:cNvPr id="38915" name="Заметки 2">
            <a:extLst>
              <a:ext uri="{FF2B5EF4-FFF2-40B4-BE49-F238E27FC236}">
                <a16:creationId xmlns:a16="http://schemas.microsoft.com/office/drawing/2014/main" id="{66AC7CE6-B6D2-4B58-B436-2AF8F9759D6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a:latin typeface="Arial" panose="020B0604020202020204" pitchFamily="34" charset="0"/>
              <a:cs typeface="Arial" panose="020B0604020202020204" pitchFamily="34" charset="0"/>
            </a:endParaRPr>
          </a:p>
        </p:txBody>
      </p:sp>
      <p:sp>
        <p:nvSpPr>
          <p:cNvPr id="38916" name="Номер слайда 3">
            <a:extLst>
              <a:ext uri="{FF2B5EF4-FFF2-40B4-BE49-F238E27FC236}">
                <a16:creationId xmlns:a16="http://schemas.microsoft.com/office/drawing/2014/main" id="{B6316093-1BAA-4E85-9F4E-981DE326FD3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49325">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49325">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49325">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49325">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493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493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493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49325"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53C47C4-1E2F-446D-9DC9-28E4B4B0B832}" type="slidenum">
              <a:rPr lang="en-GB" altLang="en-US" smtClean="0">
                <a:latin typeface="Times New Roman" panose="02020603050405020304" pitchFamily="18" charset="0"/>
              </a:rPr>
              <a:pPr>
                <a:spcBef>
                  <a:spcPct val="0"/>
                </a:spcBef>
              </a:pPr>
              <a:t>16</a:t>
            </a:fld>
            <a:endParaRPr lang="en-GB" altLang="en-US">
              <a:latin typeface="Times New Roman" panose="02020603050405020304" pitchFamily="18" charset="0"/>
            </a:endParaRPr>
          </a:p>
        </p:txBody>
      </p:sp>
    </p:spTree>
    <p:extLst>
      <p:ext uri="{BB962C8B-B14F-4D97-AF65-F5344CB8AC3E}">
        <p14:creationId xmlns:p14="http://schemas.microsoft.com/office/powerpoint/2010/main" val="2513502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17</a:t>
            </a:fld>
            <a:endParaRPr lang="ru-RU" dirty="0"/>
          </a:p>
        </p:txBody>
      </p:sp>
    </p:spTree>
    <p:extLst>
      <p:ext uri="{BB962C8B-B14F-4D97-AF65-F5344CB8AC3E}">
        <p14:creationId xmlns:p14="http://schemas.microsoft.com/office/powerpoint/2010/main" val="1590328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18</a:t>
            </a:fld>
            <a:endParaRPr lang="ru-RU" dirty="0"/>
          </a:p>
        </p:txBody>
      </p:sp>
    </p:spTree>
    <p:extLst>
      <p:ext uri="{BB962C8B-B14F-4D97-AF65-F5344CB8AC3E}">
        <p14:creationId xmlns:p14="http://schemas.microsoft.com/office/powerpoint/2010/main" val="16952547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19</a:t>
            </a:fld>
            <a:endParaRPr lang="ru-RU" dirty="0"/>
          </a:p>
        </p:txBody>
      </p:sp>
    </p:spTree>
    <p:extLst>
      <p:ext uri="{BB962C8B-B14F-4D97-AF65-F5344CB8AC3E}">
        <p14:creationId xmlns:p14="http://schemas.microsoft.com/office/powerpoint/2010/main" val="6521718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20</a:t>
            </a:fld>
            <a:endParaRPr lang="ru-RU" dirty="0"/>
          </a:p>
        </p:txBody>
      </p:sp>
    </p:spTree>
    <p:extLst>
      <p:ext uri="{BB962C8B-B14F-4D97-AF65-F5344CB8AC3E}">
        <p14:creationId xmlns:p14="http://schemas.microsoft.com/office/powerpoint/2010/main" val="19516255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21</a:t>
            </a:fld>
            <a:endParaRPr lang="ru-RU" dirty="0"/>
          </a:p>
        </p:txBody>
      </p:sp>
    </p:spTree>
    <p:extLst>
      <p:ext uri="{BB962C8B-B14F-4D97-AF65-F5344CB8AC3E}">
        <p14:creationId xmlns:p14="http://schemas.microsoft.com/office/powerpoint/2010/main" val="30850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4</a:t>
            </a:fld>
            <a:endParaRPr lang="ru-RU" dirty="0"/>
          </a:p>
        </p:txBody>
      </p:sp>
    </p:spTree>
    <p:extLst>
      <p:ext uri="{BB962C8B-B14F-4D97-AF65-F5344CB8AC3E}">
        <p14:creationId xmlns:p14="http://schemas.microsoft.com/office/powerpoint/2010/main" val="5506974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22</a:t>
            </a:fld>
            <a:endParaRPr lang="ru-RU" dirty="0"/>
          </a:p>
        </p:txBody>
      </p:sp>
    </p:spTree>
    <p:extLst>
      <p:ext uri="{BB962C8B-B14F-4D97-AF65-F5344CB8AC3E}">
        <p14:creationId xmlns:p14="http://schemas.microsoft.com/office/powerpoint/2010/main" val="2934217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23</a:t>
            </a:fld>
            <a:endParaRPr lang="ru-RU" dirty="0"/>
          </a:p>
        </p:txBody>
      </p:sp>
    </p:spTree>
    <p:extLst>
      <p:ext uri="{BB962C8B-B14F-4D97-AF65-F5344CB8AC3E}">
        <p14:creationId xmlns:p14="http://schemas.microsoft.com/office/powerpoint/2010/main" val="32245968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24</a:t>
            </a:fld>
            <a:endParaRPr lang="ru-RU" dirty="0"/>
          </a:p>
        </p:txBody>
      </p:sp>
    </p:spTree>
    <p:extLst>
      <p:ext uri="{BB962C8B-B14F-4D97-AF65-F5344CB8AC3E}">
        <p14:creationId xmlns:p14="http://schemas.microsoft.com/office/powerpoint/2010/main" val="26434701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25</a:t>
            </a:fld>
            <a:endParaRPr lang="ru-RU" dirty="0"/>
          </a:p>
        </p:txBody>
      </p:sp>
    </p:spTree>
    <p:extLst>
      <p:ext uri="{BB962C8B-B14F-4D97-AF65-F5344CB8AC3E}">
        <p14:creationId xmlns:p14="http://schemas.microsoft.com/office/powerpoint/2010/main" val="5294980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26</a:t>
            </a:fld>
            <a:endParaRPr lang="ru-RU" dirty="0"/>
          </a:p>
        </p:txBody>
      </p:sp>
    </p:spTree>
    <p:extLst>
      <p:ext uri="{BB962C8B-B14F-4D97-AF65-F5344CB8AC3E}">
        <p14:creationId xmlns:p14="http://schemas.microsoft.com/office/powerpoint/2010/main" val="30750109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27</a:t>
            </a:fld>
            <a:endParaRPr lang="ru-RU" dirty="0"/>
          </a:p>
        </p:txBody>
      </p:sp>
    </p:spTree>
    <p:extLst>
      <p:ext uri="{BB962C8B-B14F-4D97-AF65-F5344CB8AC3E}">
        <p14:creationId xmlns:p14="http://schemas.microsoft.com/office/powerpoint/2010/main" val="297073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5</a:t>
            </a:fld>
            <a:endParaRPr lang="ru-RU" dirty="0"/>
          </a:p>
        </p:txBody>
      </p:sp>
    </p:spTree>
    <p:extLst>
      <p:ext uri="{BB962C8B-B14F-4D97-AF65-F5344CB8AC3E}">
        <p14:creationId xmlns:p14="http://schemas.microsoft.com/office/powerpoint/2010/main" val="183648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6</a:t>
            </a:fld>
            <a:endParaRPr lang="ru-RU" dirty="0"/>
          </a:p>
        </p:txBody>
      </p:sp>
    </p:spTree>
    <p:extLst>
      <p:ext uri="{BB962C8B-B14F-4D97-AF65-F5344CB8AC3E}">
        <p14:creationId xmlns:p14="http://schemas.microsoft.com/office/powerpoint/2010/main" val="113159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7</a:t>
            </a:fld>
            <a:endParaRPr lang="ru-RU" dirty="0"/>
          </a:p>
        </p:txBody>
      </p:sp>
    </p:spTree>
    <p:extLst>
      <p:ext uri="{BB962C8B-B14F-4D97-AF65-F5344CB8AC3E}">
        <p14:creationId xmlns:p14="http://schemas.microsoft.com/office/powerpoint/2010/main" val="138384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8</a:t>
            </a:fld>
            <a:endParaRPr lang="ru-RU" dirty="0"/>
          </a:p>
        </p:txBody>
      </p:sp>
    </p:spTree>
    <p:extLst>
      <p:ext uri="{BB962C8B-B14F-4D97-AF65-F5344CB8AC3E}">
        <p14:creationId xmlns:p14="http://schemas.microsoft.com/office/powerpoint/2010/main" val="325640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9</a:t>
            </a:fld>
            <a:endParaRPr lang="ru-RU" dirty="0"/>
          </a:p>
        </p:txBody>
      </p:sp>
    </p:spTree>
    <p:extLst>
      <p:ext uri="{BB962C8B-B14F-4D97-AF65-F5344CB8AC3E}">
        <p14:creationId xmlns:p14="http://schemas.microsoft.com/office/powerpoint/2010/main" val="2967179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10</a:t>
            </a:fld>
            <a:endParaRPr lang="ru-RU" dirty="0"/>
          </a:p>
        </p:txBody>
      </p:sp>
    </p:spTree>
    <p:extLst>
      <p:ext uri="{BB962C8B-B14F-4D97-AF65-F5344CB8AC3E}">
        <p14:creationId xmlns:p14="http://schemas.microsoft.com/office/powerpoint/2010/main" val="1315500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B4F20C5-343F-447E-95CE-BEBA09498CFE}" type="slidenum">
              <a:rPr lang="ru-RU" smtClean="0"/>
              <a:pPr/>
              <a:t>11</a:t>
            </a:fld>
            <a:endParaRPr lang="ru-RU" dirty="0"/>
          </a:p>
        </p:txBody>
      </p:sp>
    </p:spTree>
    <p:extLst>
      <p:ext uri="{BB962C8B-B14F-4D97-AF65-F5344CB8AC3E}">
        <p14:creationId xmlns:p14="http://schemas.microsoft.com/office/powerpoint/2010/main" val="269107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38250" y="1122363"/>
            <a:ext cx="7429500" cy="2387600"/>
          </a:xfrm>
        </p:spPr>
        <p:txBody>
          <a:bodyPr anchor="b"/>
          <a:lstStyle>
            <a:lvl1pPr algn="ctr">
              <a:defRPr sz="4875"/>
            </a:lvl1pPr>
          </a:lstStyle>
          <a:p>
            <a:r>
              <a:rPr lang="ru-RU"/>
              <a:t>Образец заголовка</a:t>
            </a:r>
          </a:p>
        </p:txBody>
      </p:sp>
      <p:sp>
        <p:nvSpPr>
          <p:cNvPr id="3" name="Подзаголовок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ru-RU"/>
              <a:t>Образец подзаголовка</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741858-E3CA-4C30-9D94-B3E7454F7347}" type="slidenum">
              <a:rPr lang="ru-RU" smtClean="0"/>
              <a:pPr/>
              <a:t>‹#›</a:t>
            </a:fld>
            <a:endParaRPr lang="ru-RU"/>
          </a:p>
        </p:txBody>
      </p:sp>
    </p:spTree>
    <p:extLst>
      <p:ext uri="{BB962C8B-B14F-4D97-AF65-F5344CB8AC3E}">
        <p14:creationId xmlns:p14="http://schemas.microsoft.com/office/powerpoint/2010/main" val="3914728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E355F6-8B83-4D65-896D-3EEBFD751116}" type="slidenum">
              <a:rPr lang="ru-RU" smtClean="0"/>
              <a:pPr/>
              <a:t>‹#›</a:t>
            </a:fld>
            <a:endParaRPr lang="ru-RU"/>
          </a:p>
        </p:txBody>
      </p:sp>
    </p:spTree>
    <p:extLst>
      <p:ext uri="{BB962C8B-B14F-4D97-AF65-F5344CB8AC3E}">
        <p14:creationId xmlns:p14="http://schemas.microsoft.com/office/powerpoint/2010/main" val="2989482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88981" y="365125"/>
            <a:ext cx="2135981"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81037"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CA39E0-91F1-4BC9-BE67-AB32F1E71E63}" type="slidenum">
              <a:rPr lang="ru-RU" smtClean="0"/>
              <a:pPr/>
              <a:t>‹#›</a:t>
            </a:fld>
            <a:endParaRPr lang="ru-RU"/>
          </a:p>
        </p:txBody>
      </p:sp>
    </p:spTree>
    <p:extLst>
      <p:ext uri="{BB962C8B-B14F-4D97-AF65-F5344CB8AC3E}">
        <p14:creationId xmlns:p14="http://schemas.microsoft.com/office/powerpoint/2010/main" val="246270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933E49-F42B-4B24-8ECA-067FDC6D3F0A}" type="slidenum">
              <a:rPr lang="ru-RU" smtClean="0"/>
              <a:pPr/>
              <a:t>‹#›</a:t>
            </a:fld>
            <a:endParaRPr lang="ru-RU"/>
          </a:p>
        </p:txBody>
      </p:sp>
    </p:spTree>
    <p:extLst>
      <p:ext uri="{BB962C8B-B14F-4D97-AF65-F5344CB8AC3E}">
        <p14:creationId xmlns:p14="http://schemas.microsoft.com/office/powerpoint/2010/main" val="806416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5878" y="1709739"/>
            <a:ext cx="8543925" cy="2852737"/>
          </a:xfrm>
        </p:spPr>
        <p:txBody>
          <a:bodyPr anchor="b"/>
          <a:lstStyle>
            <a:lvl1pPr>
              <a:defRPr sz="4875"/>
            </a:lvl1pPr>
          </a:lstStyle>
          <a:p>
            <a:r>
              <a:rPr lang="ru-RU"/>
              <a:t>Образец заголовка</a:t>
            </a:r>
          </a:p>
        </p:txBody>
      </p:sp>
      <p:sp>
        <p:nvSpPr>
          <p:cNvPr id="3" name="Текст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1DD68EA-4154-45CC-BBE3-438B7F56B3E5}" type="slidenum">
              <a:rPr lang="ru-RU" smtClean="0"/>
              <a:pPr/>
              <a:t>‹#›</a:t>
            </a:fld>
            <a:endParaRPr lang="ru-RU"/>
          </a:p>
        </p:txBody>
      </p:sp>
    </p:spTree>
    <p:extLst>
      <p:ext uri="{BB962C8B-B14F-4D97-AF65-F5344CB8AC3E}">
        <p14:creationId xmlns:p14="http://schemas.microsoft.com/office/powerpoint/2010/main" val="2971234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269AF0C-A13A-461F-987E-CD43E91FF7F6}" type="slidenum">
              <a:rPr lang="ru-RU" smtClean="0"/>
              <a:pPr/>
              <a:t>‹#›</a:t>
            </a:fld>
            <a:endParaRPr lang="ru-RU"/>
          </a:p>
        </p:txBody>
      </p:sp>
    </p:spTree>
    <p:extLst>
      <p:ext uri="{BB962C8B-B14F-4D97-AF65-F5344CB8AC3E}">
        <p14:creationId xmlns:p14="http://schemas.microsoft.com/office/powerpoint/2010/main" val="969794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2328" y="365126"/>
            <a:ext cx="8543925" cy="1325563"/>
          </a:xfrm>
        </p:spPr>
        <p:txBody>
          <a:bodyPr/>
          <a:lstStyle/>
          <a:p>
            <a:r>
              <a:rPr lang="ru-RU"/>
              <a:t>Образец заголовка</a:t>
            </a:r>
          </a:p>
        </p:txBody>
      </p:sp>
      <p:sp>
        <p:nvSpPr>
          <p:cNvPr id="3" name="Текст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ru-RU"/>
              <a:t>Образец текста</a:t>
            </a:r>
          </a:p>
        </p:txBody>
      </p:sp>
      <p:sp>
        <p:nvSpPr>
          <p:cNvPr id="4" name="Объект 3"/>
          <p:cNvSpPr>
            <a:spLocks noGrp="1"/>
          </p:cNvSpPr>
          <p:nvPr>
            <p:ph sz="half" idx="2"/>
          </p:nvPr>
        </p:nvSpPr>
        <p:spPr>
          <a:xfrm>
            <a:off x="682328"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ru-RU"/>
              <a:t>Образец текста</a:t>
            </a:r>
          </a:p>
        </p:txBody>
      </p:sp>
      <p:sp>
        <p:nvSpPr>
          <p:cNvPr id="6" name="Объект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20306DE-A36F-4B98-B5B7-872FDA113A29}" type="slidenum">
              <a:rPr lang="ru-RU" smtClean="0"/>
              <a:pPr/>
              <a:t>‹#›</a:t>
            </a:fld>
            <a:endParaRPr lang="ru-RU"/>
          </a:p>
        </p:txBody>
      </p:sp>
    </p:spTree>
    <p:extLst>
      <p:ext uri="{BB962C8B-B14F-4D97-AF65-F5344CB8AC3E}">
        <p14:creationId xmlns:p14="http://schemas.microsoft.com/office/powerpoint/2010/main" val="30428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233BCCF-00E1-43E0-A013-7B74FDB6F766}" type="slidenum">
              <a:rPr lang="ru-RU" smtClean="0"/>
              <a:pPr/>
              <a:t>‹#›</a:t>
            </a:fld>
            <a:endParaRPr lang="ru-RU"/>
          </a:p>
        </p:txBody>
      </p:sp>
    </p:spTree>
    <p:extLst>
      <p:ext uri="{BB962C8B-B14F-4D97-AF65-F5344CB8AC3E}">
        <p14:creationId xmlns:p14="http://schemas.microsoft.com/office/powerpoint/2010/main" val="2646357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27F3A33-6A4A-4395-8324-C6DCD486F135}" type="slidenum">
              <a:rPr lang="ru-RU" smtClean="0"/>
              <a:pPr/>
              <a:t>‹#›</a:t>
            </a:fld>
            <a:endParaRPr lang="ru-RU"/>
          </a:p>
        </p:txBody>
      </p:sp>
    </p:spTree>
    <p:extLst>
      <p:ext uri="{BB962C8B-B14F-4D97-AF65-F5344CB8AC3E}">
        <p14:creationId xmlns:p14="http://schemas.microsoft.com/office/powerpoint/2010/main" val="4126709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2328" y="457200"/>
            <a:ext cx="3194943" cy="1600200"/>
          </a:xfrm>
        </p:spPr>
        <p:txBody>
          <a:bodyPr anchor="b"/>
          <a:lstStyle>
            <a:lvl1pPr>
              <a:defRPr sz="2600"/>
            </a:lvl1pPr>
          </a:lstStyle>
          <a:p>
            <a:r>
              <a:rPr lang="ru-RU"/>
              <a:t>Образец заголовка</a:t>
            </a:r>
          </a:p>
        </p:txBody>
      </p:sp>
      <p:sp>
        <p:nvSpPr>
          <p:cNvPr id="3" name="Объект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ru-RU"/>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DF35FE-C004-4173-8268-FCF9B3B392AF}" type="slidenum">
              <a:rPr lang="ru-RU" smtClean="0"/>
              <a:pPr/>
              <a:t>‹#›</a:t>
            </a:fld>
            <a:endParaRPr lang="ru-RU"/>
          </a:p>
        </p:txBody>
      </p:sp>
    </p:spTree>
    <p:extLst>
      <p:ext uri="{BB962C8B-B14F-4D97-AF65-F5344CB8AC3E}">
        <p14:creationId xmlns:p14="http://schemas.microsoft.com/office/powerpoint/2010/main" val="1511937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2328" y="457200"/>
            <a:ext cx="3194943" cy="1600200"/>
          </a:xfrm>
        </p:spPr>
        <p:txBody>
          <a:bodyPr anchor="b"/>
          <a:lstStyle>
            <a:lvl1pPr>
              <a:defRPr sz="2600"/>
            </a:lvl1pPr>
          </a:lstStyle>
          <a:p>
            <a:r>
              <a:rPr lang="ru-RU"/>
              <a:t>Образец заголовка</a:t>
            </a:r>
          </a:p>
        </p:txBody>
      </p:sp>
      <p:sp>
        <p:nvSpPr>
          <p:cNvPr id="3" name="Рисунок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lang="ru-RU"/>
          </a:p>
        </p:txBody>
      </p:sp>
      <p:sp>
        <p:nvSpPr>
          <p:cNvPr id="4" name="Текст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ru-RU"/>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D75E57B-67AF-45F9-A9C5-5C088F397C07}" type="slidenum">
              <a:rPr lang="ru-RU" smtClean="0"/>
              <a:pPr/>
              <a:t>‹#›</a:t>
            </a:fld>
            <a:endParaRPr lang="ru-RU"/>
          </a:p>
        </p:txBody>
      </p:sp>
    </p:spTree>
    <p:extLst>
      <p:ext uri="{BB962C8B-B14F-4D97-AF65-F5344CB8AC3E}">
        <p14:creationId xmlns:p14="http://schemas.microsoft.com/office/powerpoint/2010/main" val="194137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endParaRPr lang="ru-RU"/>
          </a:p>
        </p:txBody>
      </p:sp>
      <p:sp>
        <p:nvSpPr>
          <p:cNvPr id="5" name="Нижний колонтитул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28654A06-2576-4317-9918-DE5666745605}" type="slidenum">
              <a:rPr lang="ru-RU" smtClean="0"/>
              <a:pPr/>
              <a:t>‹#›</a:t>
            </a:fld>
            <a:endParaRPr lang="ru-RU"/>
          </a:p>
        </p:txBody>
      </p:sp>
    </p:spTree>
    <p:extLst>
      <p:ext uri="{BB962C8B-B14F-4D97-AF65-F5344CB8AC3E}">
        <p14:creationId xmlns:p14="http://schemas.microsoft.com/office/powerpoint/2010/main" val="274987205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ftr="0" dt="0"/>
  <p:txStyles>
    <p:titleStyle>
      <a:lvl1pPr algn="l" defTabSz="742950" rtl="0" eaLnBrk="1" latinLnBrk="0" hangingPunct="1">
        <a:lnSpc>
          <a:spcPct val="90000"/>
        </a:lnSpc>
        <a:spcBef>
          <a:spcPct val="0"/>
        </a:spcBef>
        <a:buNone/>
        <a:defRPr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ru-RU"/>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3127" y="2988747"/>
            <a:ext cx="2827683" cy="8805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Прямоугольник 5"/>
          <p:cNvSpPr>
            <a:spLocks noChangeArrowheads="1"/>
          </p:cNvSpPr>
          <p:nvPr/>
        </p:nvSpPr>
        <p:spPr bwMode="auto">
          <a:xfrm>
            <a:off x="4678878" y="0"/>
            <a:ext cx="5227121" cy="6858000"/>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a:p>
        </p:txBody>
      </p:sp>
      <p:sp>
        <p:nvSpPr>
          <p:cNvPr id="35844" name="Text Box 2052"/>
          <p:cNvSpPr txBox="1">
            <a:spLocks noChangeArrowheads="1"/>
          </p:cNvSpPr>
          <p:nvPr/>
        </p:nvSpPr>
        <p:spPr bwMode="auto">
          <a:xfrm>
            <a:off x="4678878" y="3165800"/>
            <a:ext cx="5227122" cy="830997"/>
          </a:xfrm>
          <a:prstGeom prst="rect">
            <a:avLst/>
          </a:prstGeom>
          <a:noFill/>
          <a:ln w="9525">
            <a:noFill/>
            <a:miter lim="800000"/>
            <a:headEnd/>
            <a:tailEnd/>
          </a:ln>
          <a:effectLst/>
        </p:spPr>
        <p:txBody>
          <a:bodyPr wrap="square">
            <a:spAutoFit/>
          </a:bodyPr>
          <a:lstStyle/>
          <a:p>
            <a:pPr>
              <a:spcBef>
                <a:spcPct val="50000"/>
              </a:spcBef>
            </a:pPr>
            <a:r>
              <a:rPr lang="ru-RU" sz="2400" b="1" dirty="0">
                <a:solidFill>
                  <a:schemeClr val="bg1"/>
                </a:solidFill>
              </a:rPr>
              <a:t>КАКИЕ ФОРМЫ СОБСТВЕННОСТИ СУЩЕСТВУЮТ В РОССИИ</a:t>
            </a:r>
            <a:r>
              <a:rPr lang="ru-RU" b="1" dirty="0"/>
              <a:t> </a:t>
            </a:r>
            <a:endParaRPr lang="ru-RU" dirty="0"/>
          </a:p>
        </p:txBody>
      </p:sp>
      <p:sp>
        <p:nvSpPr>
          <p:cNvPr id="8" name="TextBox 7"/>
          <p:cNvSpPr txBox="1"/>
          <p:nvPr/>
        </p:nvSpPr>
        <p:spPr>
          <a:xfrm>
            <a:off x="468086" y="4931229"/>
            <a:ext cx="2939143" cy="523220"/>
          </a:xfrm>
          <a:prstGeom prst="rect">
            <a:avLst/>
          </a:prstGeom>
          <a:noFill/>
        </p:spPr>
        <p:txBody>
          <a:bodyPr wrap="square" rtlCol="0">
            <a:spAutoFit/>
          </a:bodyPr>
          <a:lstStyle/>
          <a:p>
            <a:r>
              <a:rPr lang="ru-RU" sz="1400" dirty="0">
                <a:latin typeface="Tahoma" pitchFamily="34" charset="0"/>
                <a:ea typeface="Tahoma" pitchFamily="34" charset="0"/>
                <a:cs typeface="Tahoma" pitchFamily="34" charset="0"/>
              </a:rPr>
              <a:t>ВЫСШАЯ ШКОЛА ФИНАНСОВ </a:t>
            </a:r>
          </a:p>
          <a:p>
            <a:r>
              <a:rPr lang="ru-RU" sz="1400" dirty="0">
                <a:latin typeface="Tahoma" pitchFamily="34" charset="0"/>
                <a:ea typeface="Tahoma" pitchFamily="34" charset="0"/>
                <a:cs typeface="Tahoma" pitchFamily="34" charset="0"/>
              </a:rPr>
              <a:t>И МЕНЕДЖМЕНТА </a:t>
            </a:r>
          </a:p>
        </p:txBody>
      </p:sp>
      <p:pic>
        <p:nvPicPr>
          <p:cNvPr id="9" name="Picture 2" descr="C:\Users\kuznetsova-ta\Desktop\Издания\Брошюры\Общая брошюра\Фото для брошюры\Лого и награды\Лого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4660810"/>
            <a:ext cx="572432" cy="793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90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23"/>
          <p:cNvSpPr txBox="1">
            <a:spLocks noChangeArrowheads="1"/>
          </p:cNvSpPr>
          <p:nvPr/>
        </p:nvSpPr>
        <p:spPr bwMode="auto">
          <a:xfrm>
            <a:off x="46384" y="1994452"/>
            <a:ext cx="9278592" cy="230832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Режим совместной собственности, предусмотренной законом, предполагает, что имущество принадлежит нескольким гражданам, без определения доли каждого в праве. </a:t>
            </a:r>
          </a:p>
          <a:p>
            <a:pPr algn="just"/>
            <a:endParaRPr lang="ru-RU" sz="1600" dirty="0">
              <a:solidFill>
                <a:schemeClr val="tx1"/>
              </a:solidFill>
              <a:latin typeface="Tahoma" pitchFamily="34" charset="0"/>
              <a:ea typeface="Tahoma" pitchFamily="34" charset="0"/>
              <a:cs typeface="Tahoma" pitchFamily="34" charset="0"/>
            </a:endParaRPr>
          </a:p>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«Совместная собственность» введенная вопреки закону Государственным комитетом РФ по стандартизации и метрологии предполагает закрепление имущества на праве собственности за одним российским юридическим лицом. </a:t>
            </a:r>
            <a:r>
              <a:rPr lang="ru-RU" sz="1600" i="1" dirty="0">
                <a:solidFill>
                  <a:schemeClr val="tx1"/>
                </a:solidFill>
                <a:latin typeface="Tahoma" pitchFamily="34" charset="0"/>
                <a:ea typeface="Tahoma" pitchFamily="34" charset="0"/>
                <a:cs typeface="Tahoma" pitchFamily="34" charset="0"/>
              </a:rPr>
              <a:t>«Совместной российской и иностранной собственностью является имущество, </a:t>
            </a:r>
            <a:r>
              <a:rPr lang="ru-RU" sz="1600" i="1" dirty="0">
                <a:solidFill>
                  <a:srgbClr val="C00000"/>
                </a:solidFill>
                <a:latin typeface="Tahoma" pitchFamily="34" charset="0"/>
                <a:ea typeface="Tahoma" pitchFamily="34" charset="0"/>
                <a:cs typeface="Tahoma" pitchFamily="34" charset="0"/>
              </a:rPr>
              <a:t>принадлежащее на праве собственности российскому юридическому лицу </a:t>
            </a:r>
            <a:r>
              <a:rPr lang="ru-RU" sz="1600" i="1" dirty="0">
                <a:solidFill>
                  <a:schemeClr val="tx1"/>
                </a:solidFill>
                <a:latin typeface="Tahoma" pitchFamily="34" charset="0"/>
                <a:ea typeface="Tahoma" pitchFamily="34" charset="0"/>
                <a:cs typeface="Tahoma" pitchFamily="34" charset="0"/>
              </a:rPr>
              <a:t>и основанное на объединении имущества российских и иностранных собственников».</a:t>
            </a:r>
            <a:r>
              <a:rPr lang="ru-RU" sz="1600" dirty="0">
                <a:solidFill>
                  <a:schemeClr val="tx1"/>
                </a:solidFill>
                <a:latin typeface="Tahoma" pitchFamily="34" charset="0"/>
                <a:ea typeface="Tahoma" pitchFamily="34" charset="0"/>
                <a:cs typeface="Tahoma" pitchFamily="34" charset="0"/>
              </a:rPr>
              <a:t> </a:t>
            </a:r>
          </a:p>
        </p:txBody>
      </p:sp>
      <p:sp>
        <p:nvSpPr>
          <p:cNvPr id="13" name="Text Box 23"/>
          <p:cNvSpPr txBox="1">
            <a:spLocks noChangeArrowheads="1"/>
          </p:cNvSpPr>
          <p:nvPr/>
        </p:nvSpPr>
        <p:spPr bwMode="auto">
          <a:xfrm>
            <a:off x="929120" y="1181107"/>
            <a:ext cx="8620539" cy="646331"/>
          </a:xfrm>
          <a:prstGeom prst="rect">
            <a:avLst/>
          </a:prstGeom>
          <a:noFill/>
          <a:ln w="9525">
            <a:noFill/>
            <a:miter lim="800000"/>
            <a:headEnd/>
            <a:tailEnd/>
          </a:ln>
          <a:effectLst/>
        </p:spPr>
        <p:txBody>
          <a:bodyPr wrap="square">
            <a:spAutoFit/>
          </a:bodyPr>
          <a:lstStyle/>
          <a:p>
            <a:r>
              <a:rPr lang="ru-RU" sz="1800" b="1" dirty="0">
                <a:solidFill>
                  <a:schemeClr val="bg1"/>
                </a:solidFill>
                <a:latin typeface="Tahoma" pitchFamily="34" charset="0"/>
                <a:ea typeface="Tahoma" pitchFamily="34" charset="0"/>
                <a:cs typeface="Tahoma" pitchFamily="34" charset="0"/>
              </a:rPr>
              <a:t>ИСТОРИЧЕСКАЯ НОВАЦИЯ —«СОВМЕСТНАЯ СОБСТВЕННОСТЬ» ОДНОГО ЮРИДИЧЕСКОГО ЛИЦА</a:t>
            </a:r>
          </a:p>
        </p:txBody>
      </p:sp>
    </p:spTree>
    <p:extLst>
      <p:ext uri="{BB962C8B-B14F-4D97-AF65-F5344CB8AC3E}">
        <p14:creationId xmlns:p14="http://schemas.microsoft.com/office/powerpoint/2010/main" val="1829471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661787"/>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23"/>
          <p:cNvSpPr txBox="1">
            <a:spLocks noChangeArrowheads="1"/>
          </p:cNvSpPr>
          <p:nvPr/>
        </p:nvSpPr>
        <p:spPr bwMode="auto">
          <a:xfrm>
            <a:off x="-6626" y="2047461"/>
            <a:ext cx="9331601" cy="3511826"/>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Раскрывая перечень форм собственности, которые относятся в разряд «совместной российской и иностранной собственностью», ОКФС указывает, что это имущество, принадлежащее на праве общей собственности не одному, а нескольким субъектам, например, «</a:t>
            </a:r>
            <a:r>
              <a:rPr lang="ru-RU" sz="1600" i="1" dirty="0">
                <a:solidFill>
                  <a:schemeClr val="tx1"/>
                </a:solidFill>
                <a:latin typeface="Tahoma" pitchFamily="34" charset="0"/>
                <a:ea typeface="Tahoma" pitchFamily="34" charset="0"/>
                <a:cs typeface="Tahoma" pitchFamily="34" charset="0"/>
              </a:rPr>
              <a:t>совместной федеральной и иностранной собственностью является имущество, принадлежащее на праве общей собственности Российской Федерации и иностранным юридическим лицам, иностранным гражданам</a:t>
            </a:r>
            <a:r>
              <a:rPr lang="ru-RU" sz="1600" dirty="0">
                <a:solidFill>
                  <a:schemeClr val="tx1"/>
                </a:solidFill>
                <a:latin typeface="Tahoma" pitchFamily="34" charset="0"/>
                <a:ea typeface="Tahoma" pitchFamily="34" charset="0"/>
                <a:cs typeface="Tahoma" pitchFamily="34" charset="0"/>
              </a:rPr>
              <a:t>». </a:t>
            </a:r>
            <a:r>
              <a:rPr lang="ru-RU" sz="1600" dirty="0">
                <a:solidFill>
                  <a:srgbClr val="C00000"/>
                </a:solidFill>
                <a:latin typeface="Tahoma" pitchFamily="34" charset="0"/>
                <a:ea typeface="Tahoma" pitchFamily="34" charset="0"/>
                <a:cs typeface="Tahoma" pitchFamily="34" charset="0"/>
              </a:rPr>
              <a:t>Согласно этому определению «совместная собственность» это общая собственность нескольких лиц.</a:t>
            </a:r>
          </a:p>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«Совместной собственностью субъектов Российской Федерации и иностранной собственностью является имущество, принадлежащее на праве общей собственности субъектам Российской Федерации и иностранным юридическим лицам, иностранным гражданам».</a:t>
            </a:r>
          </a:p>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«Совместной муниципальной и иностранной собственностью является имущество, принадлежащее на праве общей собственности муниципальным образованиям и иностранным юридическим лицам, иностранным гражданам». </a:t>
            </a:r>
          </a:p>
        </p:txBody>
      </p:sp>
      <p:sp>
        <p:nvSpPr>
          <p:cNvPr id="13" name="Text Box 23"/>
          <p:cNvSpPr txBox="1">
            <a:spLocks noChangeArrowheads="1"/>
          </p:cNvSpPr>
          <p:nvPr/>
        </p:nvSpPr>
        <p:spPr bwMode="auto">
          <a:xfrm>
            <a:off x="841513" y="1212018"/>
            <a:ext cx="8115305" cy="646331"/>
          </a:xfrm>
          <a:prstGeom prst="rect">
            <a:avLst/>
          </a:prstGeom>
          <a:noFill/>
          <a:ln w="9525">
            <a:noFill/>
            <a:miter lim="800000"/>
            <a:headEnd/>
            <a:tailEnd/>
          </a:ln>
          <a:effectLst/>
        </p:spPr>
        <p:txBody>
          <a:bodyPr wrap="square">
            <a:spAutoFit/>
          </a:bodyPr>
          <a:lstStyle/>
          <a:p>
            <a:pPr algn="ctr"/>
            <a:r>
              <a:rPr lang="ru-RU" sz="1800" b="1" dirty="0">
                <a:solidFill>
                  <a:schemeClr val="bg1"/>
                </a:solidFill>
                <a:latin typeface="Tahoma" pitchFamily="34" charset="0"/>
                <a:ea typeface="Tahoma" pitchFamily="34" charset="0"/>
                <a:cs typeface="Tahoma" pitchFamily="34" charset="0"/>
              </a:rPr>
              <a:t>ОКФС ВСТУПАЕТ В ПРОТИВОРЕЧИЕ НЕ ТОЛЬКО С ГК РФ, </a:t>
            </a:r>
          </a:p>
          <a:p>
            <a:pPr algn="ctr"/>
            <a:r>
              <a:rPr lang="ru-RU" sz="1800" b="1" dirty="0">
                <a:solidFill>
                  <a:schemeClr val="bg1"/>
                </a:solidFill>
                <a:latin typeface="Tahoma" pitchFamily="34" charset="0"/>
                <a:ea typeface="Tahoma" pitchFamily="34" charset="0"/>
                <a:cs typeface="Tahoma" pitchFamily="34" charset="0"/>
              </a:rPr>
              <a:t>НО И С СОБОЙ</a:t>
            </a:r>
          </a:p>
        </p:txBody>
      </p:sp>
    </p:spTree>
    <p:extLst>
      <p:ext uri="{BB962C8B-B14F-4D97-AF65-F5344CB8AC3E}">
        <p14:creationId xmlns:p14="http://schemas.microsoft.com/office/powerpoint/2010/main" val="1077625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1" y="1002885"/>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23"/>
          <p:cNvSpPr txBox="1">
            <a:spLocks noChangeArrowheads="1"/>
          </p:cNvSpPr>
          <p:nvPr/>
        </p:nvSpPr>
        <p:spPr bwMode="auto">
          <a:xfrm>
            <a:off x="0" y="1717590"/>
            <a:ext cx="9324975" cy="501675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«Под формой собственности понимаются законодательно урегулированные имущественные отношения, характеризующие закрепление имущества за определенным собственником на праве собственности». </a:t>
            </a:r>
          </a:p>
          <a:p>
            <a:pPr algn="just"/>
            <a:endParaRPr lang="ru-RU" sz="1600" dirty="0">
              <a:solidFill>
                <a:schemeClr val="tx1"/>
              </a:solidFill>
              <a:latin typeface="Tahoma" pitchFamily="34" charset="0"/>
              <a:ea typeface="Tahoma" pitchFamily="34" charset="0"/>
              <a:cs typeface="Tahoma" pitchFamily="34" charset="0"/>
            </a:endParaRPr>
          </a:p>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Форма собственности характеризуется, во — первых, закреплением имущества за определенным собственником на праве собственности, во — вторых, об этом должно быть указание в законе (законодательно урегулированное закрепление имущества).</a:t>
            </a:r>
          </a:p>
          <a:p>
            <a:pPr marL="285750" indent="-285750" algn="just">
              <a:buFont typeface="Wingdings" panose="05000000000000000000" pitchFamily="2" charset="2"/>
              <a:buChar char="q"/>
            </a:pPr>
            <a:endParaRPr lang="ru-RU" sz="1600" dirty="0">
              <a:solidFill>
                <a:schemeClr val="tx1"/>
              </a:solidFill>
              <a:latin typeface="Tahoma" pitchFamily="34" charset="0"/>
              <a:ea typeface="Tahoma" pitchFamily="34" charset="0"/>
              <a:cs typeface="Tahoma" pitchFamily="34" charset="0"/>
            </a:endParaRPr>
          </a:p>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И вдруг получаем в качестве особой формы собственности «смешанную» собственность нескольких субъектов, в которой имущество закреплено не за конкретным собственником, а группой собственников, что законодательно не предусмотрено. </a:t>
            </a:r>
          </a:p>
          <a:p>
            <a:pPr algn="just"/>
            <a:endParaRPr lang="ru-RU" sz="1600" dirty="0">
              <a:solidFill>
                <a:schemeClr val="tx1"/>
              </a:solidFill>
              <a:latin typeface="Tahoma" pitchFamily="34" charset="0"/>
              <a:ea typeface="Tahoma" pitchFamily="34" charset="0"/>
              <a:cs typeface="Tahoma" pitchFamily="34" charset="0"/>
            </a:endParaRPr>
          </a:p>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Согласно российскому праву не возможны «законодательно урегулированные имущественные отношения, характеризующие закрепление имущества» в режиме совместной собственности, за теми субъектами, которые выделяет ОКФС: «совместная федеральная и иностранная собственность», «совместная собственность субъектов Российской Федерации и иностранная собственность», «совместная муниципальная и иностранная собственность», «совместная частная и иностранная собственность» не могут появится, поскольку это не допускает закон. </a:t>
            </a:r>
          </a:p>
          <a:p>
            <a:pPr marL="285750" indent="-285750" algn="just">
              <a:buFont typeface="Wingdings" panose="05000000000000000000" pitchFamily="2" charset="2"/>
              <a:buChar char="q"/>
            </a:pPr>
            <a:r>
              <a:rPr lang="ru-RU" sz="1600" dirty="0">
                <a:solidFill>
                  <a:srgbClr val="C00000"/>
                </a:solidFill>
                <a:latin typeface="Tahoma" pitchFamily="34" charset="0"/>
                <a:ea typeface="Tahoma" pitchFamily="34" charset="0"/>
                <a:cs typeface="Tahoma" pitchFamily="34" charset="0"/>
              </a:rPr>
              <a:t>Собственность, не имеющая правовой защиты — это фикция. </a:t>
            </a:r>
          </a:p>
        </p:txBody>
      </p:sp>
      <p:sp>
        <p:nvSpPr>
          <p:cNvPr id="13" name="Text Box 23"/>
          <p:cNvSpPr txBox="1">
            <a:spLocks noChangeArrowheads="1"/>
          </p:cNvSpPr>
          <p:nvPr/>
        </p:nvSpPr>
        <p:spPr bwMode="auto">
          <a:xfrm>
            <a:off x="457199" y="1118009"/>
            <a:ext cx="8620539" cy="369332"/>
          </a:xfrm>
          <a:prstGeom prst="rect">
            <a:avLst/>
          </a:prstGeom>
          <a:noFill/>
          <a:ln w="9525">
            <a:noFill/>
            <a:miter lim="800000"/>
            <a:headEnd/>
            <a:tailEnd/>
          </a:ln>
          <a:effectLst/>
        </p:spPr>
        <p:txBody>
          <a:bodyPr wrap="square">
            <a:spAutoFit/>
          </a:bodyPr>
          <a:lstStyle/>
          <a:p>
            <a:r>
              <a:rPr lang="ru-RU" sz="1800" b="1" dirty="0">
                <a:solidFill>
                  <a:schemeClr val="bg1"/>
                </a:solidFill>
              </a:rPr>
              <a:t>ОКФС ОПЕРИРУЕТ СЛЕДУЮЩИМ ПОНЯТИЕМ ФОРМЫ СОБСТВЕННОСТИ</a:t>
            </a:r>
            <a:endParaRPr lang="ru-RU" sz="18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109741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13252" y="1074601"/>
            <a:ext cx="9338227" cy="873942"/>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23"/>
          <p:cNvSpPr txBox="1">
            <a:spLocks noChangeArrowheads="1"/>
          </p:cNvSpPr>
          <p:nvPr/>
        </p:nvSpPr>
        <p:spPr bwMode="auto">
          <a:xfrm>
            <a:off x="0" y="2001600"/>
            <a:ext cx="9324975" cy="3293209"/>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Согласно ОКФС, «смешанной российской собственностью является имущество, принадлежащее на праве собственности российскому юридическому лицу и основанное на объединении имущества различных форм российской собственности». </a:t>
            </a:r>
          </a:p>
          <a:p>
            <a:pPr marL="285750" indent="-285750" algn="just">
              <a:buFont typeface="Wingdings" panose="05000000000000000000" pitchFamily="2" charset="2"/>
              <a:buChar char="q"/>
            </a:pPr>
            <a:endParaRPr lang="ru-RU" sz="1600" dirty="0">
              <a:solidFill>
                <a:schemeClr val="tx1"/>
              </a:solidFill>
              <a:latin typeface="Tahoma" pitchFamily="34" charset="0"/>
              <a:ea typeface="Tahoma" pitchFamily="34" charset="0"/>
              <a:cs typeface="Tahoma" pitchFamily="34" charset="0"/>
            </a:endParaRPr>
          </a:p>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Согласно ранее цитируемой дефиниции, имущество, принадлежащее на праве собственности российскому юридическому лицу, является частной собственностью.</a:t>
            </a:r>
          </a:p>
          <a:p>
            <a:pPr algn="just"/>
            <a:endParaRPr lang="ru-RU" sz="1600" dirty="0">
              <a:solidFill>
                <a:schemeClr val="tx1"/>
              </a:solidFill>
              <a:latin typeface="Tahoma" pitchFamily="34" charset="0"/>
              <a:ea typeface="Tahoma" pitchFamily="34" charset="0"/>
              <a:cs typeface="Tahoma" pitchFamily="34" charset="0"/>
            </a:endParaRPr>
          </a:p>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Вопрос, в каких случаях имущество, закрепленное за российским юридическим лицом, признается частной собственностью этого лица, в каких смешанной, а в каких совместной? Во всех случаях собственник один — российское юридическое лицо. </a:t>
            </a:r>
          </a:p>
          <a:p>
            <a:pPr algn="just"/>
            <a:endParaRPr lang="ru-RU" sz="1600" dirty="0">
              <a:solidFill>
                <a:schemeClr val="tx1"/>
              </a:solidFill>
              <a:latin typeface="Tahoma" pitchFamily="34" charset="0"/>
              <a:ea typeface="Tahoma" pitchFamily="34" charset="0"/>
              <a:cs typeface="Tahoma" pitchFamily="34" charset="0"/>
            </a:endParaRPr>
          </a:p>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К сожалению, однозначного ответа в ОКФС нет. </a:t>
            </a:r>
            <a:r>
              <a:rPr lang="ru-RU" sz="1600" dirty="0">
                <a:solidFill>
                  <a:srgbClr val="C00000"/>
                </a:solidFill>
                <a:latin typeface="Tahoma" pitchFamily="34" charset="0"/>
                <a:ea typeface="Tahoma" pitchFamily="34" charset="0"/>
                <a:cs typeface="Tahoma" pitchFamily="34" charset="0"/>
              </a:rPr>
              <a:t>Одно и тоже явление одновременно попадает в частную, совместную и смешанную форму собственности.</a:t>
            </a:r>
          </a:p>
        </p:txBody>
      </p:sp>
      <p:sp>
        <p:nvSpPr>
          <p:cNvPr id="13" name="Text Box 23"/>
          <p:cNvSpPr txBox="1">
            <a:spLocks noChangeArrowheads="1"/>
          </p:cNvSpPr>
          <p:nvPr/>
        </p:nvSpPr>
        <p:spPr bwMode="auto">
          <a:xfrm>
            <a:off x="443947" y="1249619"/>
            <a:ext cx="8620539" cy="646331"/>
          </a:xfrm>
          <a:prstGeom prst="rect">
            <a:avLst/>
          </a:prstGeom>
          <a:noFill/>
          <a:ln w="9525">
            <a:noFill/>
            <a:miter lim="800000"/>
            <a:headEnd/>
            <a:tailEnd/>
          </a:ln>
          <a:effectLst/>
        </p:spPr>
        <p:txBody>
          <a:bodyPr wrap="square">
            <a:spAutoFit/>
          </a:bodyPr>
          <a:lstStyle/>
          <a:p>
            <a:pPr algn="ctr"/>
            <a:r>
              <a:rPr lang="ru-RU" sz="1800" b="1" dirty="0">
                <a:solidFill>
                  <a:schemeClr val="bg1"/>
                </a:solidFill>
              </a:rPr>
              <a:t>«СМЕШАННАЯ СОБСТВЕННОСТЬ» НЕ ИЗВЕСТНА НИ ОДНОМУ </a:t>
            </a:r>
          </a:p>
          <a:p>
            <a:pPr algn="ctr"/>
            <a:r>
              <a:rPr lang="ru-RU" sz="1800" b="1" dirty="0">
                <a:solidFill>
                  <a:schemeClr val="bg1"/>
                </a:solidFill>
              </a:rPr>
              <a:t>ИЗ СОВРЕМЕННЫХ ПРАВОПОРЯДКОВ</a:t>
            </a:r>
            <a:endParaRPr lang="ru-RU" sz="18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473303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23"/>
          <p:cNvSpPr txBox="1">
            <a:spLocks noChangeArrowheads="1"/>
          </p:cNvSpPr>
          <p:nvPr/>
        </p:nvSpPr>
        <p:spPr bwMode="auto">
          <a:xfrm>
            <a:off x="46381" y="1849200"/>
            <a:ext cx="9415669" cy="280076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Активы публичного акционерного общества «НК Роснефть» на 30.06.2016 составили 9 555 млрд. руб. Это имущество принадлежит определенному собственнику — ПАО «НК «Роснефть». </a:t>
            </a:r>
          </a:p>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Теперь обратимся к другому имуществу — акциям ПАО «НК «Роснефть», которых размещено 10 598 177 817 шт. акций. В реестре ПАО «НК «Роснефть» 138 тыс. физических лиц и 12 тыс. юридических лиц акционеров — собственников этих акций. Совокупная стоимость всех акций ПАО «НК «Роснефть» на 30.06.2016 составила 3 457 125 трлн. руб. </a:t>
            </a:r>
          </a:p>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Активы корпорации и акции — это различное имущество. Активы корпорации на сумму 9 555 млрд. руб. принадлежат одному собственнику — самой корпорации, а акции на суму 3 457 125 трлн. руб. принадлежат другим собственникам, которых 160 тыс., включая российских и иностранных граждан и юридических лиц. </a:t>
            </a:r>
          </a:p>
        </p:txBody>
      </p:sp>
      <p:sp>
        <p:nvSpPr>
          <p:cNvPr id="13" name="Text Box 23"/>
          <p:cNvSpPr txBox="1">
            <a:spLocks noChangeArrowheads="1"/>
          </p:cNvSpPr>
          <p:nvPr/>
        </p:nvSpPr>
        <p:spPr bwMode="auto">
          <a:xfrm>
            <a:off x="278294" y="1202869"/>
            <a:ext cx="8620539" cy="646331"/>
          </a:xfrm>
          <a:prstGeom prst="rect">
            <a:avLst/>
          </a:prstGeom>
          <a:noFill/>
          <a:ln w="9525">
            <a:noFill/>
            <a:miter lim="800000"/>
            <a:headEnd/>
            <a:tailEnd/>
          </a:ln>
          <a:effectLst/>
        </p:spPr>
        <p:txBody>
          <a:bodyPr wrap="square">
            <a:spAutoFit/>
          </a:bodyPr>
          <a:lstStyle/>
          <a:p>
            <a:r>
              <a:rPr lang="ru-RU" sz="1800" b="1" dirty="0">
                <a:solidFill>
                  <a:schemeClr val="bg1"/>
                </a:solidFill>
              </a:rPr>
              <a:t>ИМУЩЕСТВО КОРПОРАЦИИ ОБОСОБЛЕНО </a:t>
            </a:r>
          </a:p>
          <a:p>
            <a:r>
              <a:rPr lang="ru-RU" sz="1800" b="1" dirty="0">
                <a:solidFill>
                  <a:schemeClr val="bg1"/>
                </a:solidFill>
              </a:rPr>
              <a:t>ОТ ИМУЩЕСТВА ЕЕ УЧАСНИКОВ</a:t>
            </a:r>
            <a:endParaRPr lang="ru-RU" sz="18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790635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65315" y="1017043"/>
            <a:ext cx="9650186"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r>
              <a:rPr lang="ru-RU" altLang="ru-RU" b="1" dirty="0">
                <a:solidFill>
                  <a:schemeClr val="bg1"/>
                </a:solidFill>
              </a:rPr>
              <a:t>СООТНОШЕНИЕ КОРПОРАТИВНЫХ ПРАВ И ПРАВА СОБСТВЕННОСТИ</a:t>
            </a:r>
            <a:endParaRPr lang="ru-RU" b="0" dirty="0">
              <a:solidFill>
                <a:schemeClr val="bg1"/>
              </a:solidFill>
            </a:endParaRPr>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3" name="Text Box 23"/>
          <p:cNvSpPr txBox="1">
            <a:spLocks noChangeArrowheads="1"/>
          </p:cNvSpPr>
          <p:nvPr/>
        </p:nvSpPr>
        <p:spPr bwMode="auto">
          <a:xfrm>
            <a:off x="888298" y="2303742"/>
            <a:ext cx="8620539" cy="369332"/>
          </a:xfrm>
          <a:prstGeom prst="rect">
            <a:avLst/>
          </a:prstGeom>
          <a:noFill/>
          <a:ln w="9525">
            <a:noFill/>
            <a:miter lim="800000"/>
            <a:headEnd/>
            <a:tailEnd/>
          </a:ln>
          <a:effectLst/>
        </p:spPr>
        <p:txBody>
          <a:bodyPr wrap="square">
            <a:spAutoFit/>
          </a:bodyPr>
          <a:lstStyle/>
          <a:p>
            <a:r>
              <a:rPr lang="ru-RU" altLang="ru-RU" b="1" dirty="0">
                <a:solidFill>
                  <a:schemeClr val="bg1"/>
                </a:solidFill>
              </a:rPr>
              <a:t>СООТНОШЕНИЕ КОРПОРАТИВНЫХ ПРАВ И ПРАВА СОБСТВЕННОСТИ</a:t>
            </a:r>
            <a:endParaRPr lang="ru-RU" sz="1800" b="1" dirty="0">
              <a:solidFill>
                <a:schemeClr val="bg1"/>
              </a:solidFill>
              <a:latin typeface="Tahoma" pitchFamily="34" charset="0"/>
              <a:ea typeface="Tahoma" pitchFamily="34" charset="0"/>
              <a:cs typeface="Tahoma" pitchFamily="34" charset="0"/>
            </a:endParaRPr>
          </a:p>
        </p:txBody>
      </p:sp>
      <p:sp>
        <p:nvSpPr>
          <p:cNvPr id="9" name="Прямоугольник 45">
            <a:extLst>
              <a:ext uri="{FF2B5EF4-FFF2-40B4-BE49-F238E27FC236}">
                <a16:creationId xmlns:a16="http://schemas.microsoft.com/office/drawing/2014/main" id="{4F07773C-584B-4886-A230-BEE7C4C4C3DA}"/>
              </a:ext>
            </a:extLst>
          </p:cNvPr>
          <p:cNvSpPr>
            <a:spLocks noChangeArrowheads="1"/>
          </p:cNvSpPr>
          <p:nvPr/>
        </p:nvSpPr>
        <p:spPr bwMode="auto">
          <a:xfrm>
            <a:off x="4060776" y="4924295"/>
            <a:ext cx="2160588" cy="574675"/>
          </a:xfrm>
          <a:prstGeom prst="rect">
            <a:avLst/>
          </a:prstGeom>
          <a:solidFill>
            <a:schemeClr val="accent5">
              <a:lumMod val="60000"/>
              <a:lumOff val="40000"/>
            </a:schemeClr>
          </a:solidFill>
          <a:ln w="25400" algn="ctr">
            <a:solidFill>
              <a:srgbClr val="751219"/>
            </a:solidFill>
            <a:miter lim="800000"/>
            <a:headEnd/>
            <a:tailEnd/>
          </a:ln>
        </p:spPr>
        <p:txBody>
          <a:bodyPr lIns="18000" rIns="18000" anchor="ctr"/>
          <a:lstStyle>
            <a:lvl1pPr eaLnBrk="0" hangingPunct="0">
              <a:defRPr sz="1600">
                <a:solidFill>
                  <a:schemeClr val="tx1"/>
                </a:solidFill>
                <a:latin typeface="Times New Roman" panose="02020603050405020304" pitchFamily="18" charset="0"/>
                <a:cs typeface="Arial" panose="020B0604020202020204" pitchFamily="34" charset="0"/>
              </a:defRPr>
            </a:lvl1pPr>
            <a:lvl2pPr marL="742950" indent="-285750" eaLnBrk="0" hangingPunct="0">
              <a:defRPr sz="1600">
                <a:solidFill>
                  <a:schemeClr val="tx1"/>
                </a:solidFill>
                <a:latin typeface="Times New Roman" panose="02020603050405020304" pitchFamily="18" charset="0"/>
                <a:cs typeface="Arial" panose="020B0604020202020204" pitchFamily="34" charset="0"/>
              </a:defRPr>
            </a:lvl2pPr>
            <a:lvl3pPr marL="1143000" indent="-228600" eaLnBrk="0" hangingPunct="0">
              <a:defRPr sz="1600">
                <a:solidFill>
                  <a:schemeClr val="tx1"/>
                </a:solidFill>
                <a:latin typeface="Times New Roman" panose="02020603050405020304" pitchFamily="18" charset="0"/>
                <a:cs typeface="Arial" panose="020B0604020202020204" pitchFamily="34" charset="0"/>
              </a:defRPr>
            </a:lvl3pPr>
            <a:lvl4pPr marL="1600200" indent="-228600" eaLnBrk="0" hangingPunct="0">
              <a:defRPr sz="1600">
                <a:solidFill>
                  <a:schemeClr val="tx1"/>
                </a:solidFill>
                <a:latin typeface="Times New Roman" panose="02020603050405020304" pitchFamily="18" charset="0"/>
                <a:cs typeface="Arial" panose="020B0604020202020204" pitchFamily="34" charset="0"/>
              </a:defRPr>
            </a:lvl4pPr>
            <a:lvl5pPr marL="2057400" indent="-228600" eaLnBrk="0" hangingPunct="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eaLnBrk="1" hangingPunct="1">
              <a:defRPr/>
            </a:pPr>
            <a:endParaRPr lang="ru-RU" sz="1400" dirty="0"/>
          </a:p>
          <a:p>
            <a:pPr algn="ctr" eaLnBrk="1" hangingPunct="1">
              <a:defRPr/>
            </a:pPr>
            <a:endParaRPr lang="ru-RU" sz="1100" b="1" dirty="0">
              <a:solidFill>
                <a:srgbClr val="000000"/>
              </a:solidFill>
              <a:latin typeface="Arial" panose="020B0604020202020204" pitchFamily="34" charset="0"/>
            </a:endParaRPr>
          </a:p>
          <a:p>
            <a:pPr algn="ctr" eaLnBrk="1" hangingPunct="1">
              <a:defRPr/>
            </a:pPr>
            <a:r>
              <a:rPr lang="ru-RU" b="1" dirty="0">
                <a:solidFill>
                  <a:srgbClr val="000000"/>
                </a:solidFill>
                <a:latin typeface="Arial" panose="020B0604020202020204" pitchFamily="34" charset="0"/>
              </a:rPr>
              <a:t>ИМУЩЕСТВО  КОРПОРАЦИИ</a:t>
            </a:r>
          </a:p>
          <a:p>
            <a:pPr eaLnBrk="1" hangingPunct="1">
              <a:defRPr/>
            </a:pPr>
            <a:endParaRPr lang="ru-RU" sz="1100" b="1" dirty="0"/>
          </a:p>
          <a:p>
            <a:pPr eaLnBrk="1" hangingPunct="1">
              <a:defRPr/>
            </a:pPr>
            <a:endParaRPr lang="ru-RU" sz="1100" b="1" dirty="0"/>
          </a:p>
        </p:txBody>
      </p:sp>
      <p:sp>
        <p:nvSpPr>
          <p:cNvPr id="14" name="Прямоугольник 45">
            <a:extLst>
              <a:ext uri="{FF2B5EF4-FFF2-40B4-BE49-F238E27FC236}">
                <a16:creationId xmlns:a16="http://schemas.microsoft.com/office/drawing/2014/main" id="{3B9D1F45-B03B-48BF-A963-7AB6FA364151}"/>
              </a:ext>
            </a:extLst>
          </p:cNvPr>
          <p:cNvSpPr>
            <a:spLocks noChangeArrowheads="1"/>
          </p:cNvSpPr>
          <p:nvPr/>
        </p:nvSpPr>
        <p:spPr bwMode="auto">
          <a:xfrm>
            <a:off x="4060776" y="3533645"/>
            <a:ext cx="2160588" cy="828675"/>
          </a:xfrm>
          <a:prstGeom prst="rect">
            <a:avLst/>
          </a:prstGeom>
          <a:solidFill>
            <a:srgbClr val="FFF3D2"/>
          </a:solidFill>
          <a:ln w="25400" algn="ctr">
            <a:solidFill>
              <a:srgbClr val="751219"/>
            </a:solidFill>
            <a:miter lim="800000"/>
            <a:headEnd/>
            <a:tailEnd/>
          </a:ln>
        </p:spPr>
        <p:txBody>
          <a:bodyPr lIns="18000" rIns="18000" anchor="ctr"/>
          <a:lstStyle>
            <a:lvl1pPr eaLnBrk="0" hangingPunct="0">
              <a:defRPr sz="1600">
                <a:solidFill>
                  <a:schemeClr val="tx1"/>
                </a:solidFill>
                <a:latin typeface="Times New Roman" panose="02020603050405020304" pitchFamily="18" charset="0"/>
                <a:cs typeface="Arial" panose="020B0604020202020204" pitchFamily="34" charset="0"/>
              </a:defRPr>
            </a:lvl1pPr>
            <a:lvl2pPr marL="742950" indent="-285750" eaLnBrk="0" hangingPunct="0">
              <a:defRPr sz="1600">
                <a:solidFill>
                  <a:schemeClr val="tx1"/>
                </a:solidFill>
                <a:latin typeface="Times New Roman" panose="02020603050405020304" pitchFamily="18" charset="0"/>
                <a:cs typeface="Arial" panose="020B0604020202020204" pitchFamily="34" charset="0"/>
              </a:defRPr>
            </a:lvl2pPr>
            <a:lvl3pPr marL="1143000" indent="-228600" eaLnBrk="0" hangingPunct="0">
              <a:defRPr sz="1600">
                <a:solidFill>
                  <a:schemeClr val="tx1"/>
                </a:solidFill>
                <a:latin typeface="Times New Roman" panose="02020603050405020304" pitchFamily="18" charset="0"/>
                <a:cs typeface="Arial" panose="020B0604020202020204" pitchFamily="34" charset="0"/>
              </a:defRPr>
            </a:lvl3pPr>
            <a:lvl4pPr marL="1600200" indent="-228600" eaLnBrk="0" hangingPunct="0">
              <a:defRPr sz="1600">
                <a:solidFill>
                  <a:schemeClr val="tx1"/>
                </a:solidFill>
                <a:latin typeface="Times New Roman" panose="02020603050405020304" pitchFamily="18" charset="0"/>
                <a:cs typeface="Arial" panose="020B0604020202020204" pitchFamily="34" charset="0"/>
              </a:defRPr>
            </a:lvl4pPr>
            <a:lvl5pPr marL="2057400" indent="-228600" eaLnBrk="0" hangingPunct="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eaLnBrk="1" hangingPunct="1">
              <a:defRPr/>
            </a:pPr>
            <a:endParaRPr lang="ru-RU" sz="1400" dirty="0"/>
          </a:p>
          <a:p>
            <a:pPr algn="ctr" eaLnBrk="1" hangingPunct="1">
              <a:defRPr/>
            </a:pPr>
            <a:r>
              <a:rPr lang="ru-RU" sz="1400" b="1" dirty="0">
                <a:solidFill>
                  <a:schemeClr val="dk1"/>
                </a:solidFill>
                <a:latin typeface="+mn-lt"/>
                <a:cs typeface="+mn-cs"/>
              </a:rPr>
              <a:t>КОРПОРАЦИЯ </a:t>
            </a:r>
            <a:r>
              <a:rPr lang="ru-RU" sz="1400" dirty="0"/>
              <a:t>—</a:t>
            </a:r>
            <a:r>
              <a:rPr lang="ru-RU" sz="1400" b="1" dirty="0">
                <a:solidFill>
                  <a:schemeClr val="dk1"/>
                </a:solidFill>
                <a:latin typeface="+mn-lt"/>
                <a:cs typeface="+mn-cs"/>
              </a:rPr>
              <a:t> СОБСТВЕННИК СВОЕГО ИМУЩЕСТВА</a:t>
            </a:r>
          </a:p>
          <a:p>
            <a:pPr eaLnBrk="1" hangingPunct="1">
              <a:defRPr/>
            </a:pPr>
            <a:endParaRPr lang="ru-RU" sz="1100" b="1" dirty="0"/>
          </a:p>
        </p:txBody>
      </p:sp>
      <p:sp>
        <p:nvSpPr>
          <p:cNvPr id="15" name="Прямоугольник с двумя скругленными соседними углами 19">
            <a:extLst>
              <a:ext uri="{FF2B5EF4-FFF2-40B4-BE49-F238E27FC236}">
                <a16:creationId xmlns:a16="http://schemas.microsoft.com/office/drawing/2014/main" id="{8CE5BDD0-79E9-4191-B5B4-5F767877DC7B}"/>
              </a:ext>
            </a:extLst>
          </p:cNvPr>
          <p:cNvSpPr>
            <a:spLocks noChangeArrowheads="1"/>
          </p:cNvSpPr>
          <p:nvPr/>
        </p:nvSpPr>
        <p:spPr bwMode="auto">
          <a:xfrm>
            <a:off x="6599190" y="1946132"/>
            <a:ext cx="1800225" cy="360363"/>
          </a:xfrm>
          <a:prstGeom prst="roundRect">
            <a:avLst/>
          </a:prstGeom>
          <a:solidFill>
            <a:schemeClr val="bg2"/>
          </a:solidFill>
          <a:ln>
            <a:headEnd/>
            <a:tailEnd/>
          </a:ln>
        </p:spPr>
        <p:style>
          <a:lnRef idx="2">
            <a:schemeClr val="dk1"/>
          </a:lnRef>
          <a:fillRef idx="1">
            <a:schemeClr val="lt1"/>
          </a:fillRef>
          <a:effectRef idx="0">
            <a:schemeClr val="dk1"/>
          </a:effectRef>
          <a:fontRef idx="minor">
            <a:schemeClr val="dk1"/>
          </a:fontRef>
        </p:style>
        <p:txBody>
          <a:bodyPr anchor="ctr"/>
          <a:lstStyle/>
          <a:p>
            <a:pPr algn="ctr">
              <a:defRPr/>
            </a:pPr>
            <a:r>
              <a:rPr lang="ru-RU" sz="1400" b="1" dirty="0">
                <a:solidFill>
                  <a:schemeClr val="tx2"/>
                </a:solidFill>
              </a:rPr>
              <a:t>УЧАСТНИК АО</a:t>
            </a:r>
          </a:p>
        </p:txBody>
      </p:sp>
      <p:sp>
        <p:nvSpPr>
          <p:cNvPr id="16" name="Блок-схема: ссылка на другую страницу 15">
            <a:extLst>
              <a:ext uri="{FF2B5EF4-FFF2-40B4-BE49-F238E27FC236}">
                <a16:creationId xmlns:a16="http://schemas.microsoft.com/office/drawing/2014/main" id="{0524ABD7-46EE-495E-969C-61C4B9226964}"/>
              </a:ext>
            </a:extLst>
          </p:cNvPr>
          <p:cNvSpPr/>
          <p:nvPr/>
        </p:nvSpPr>
        <p:spPr bwMode="auto">
          <a:xfrm>
            <a:off x="6534102" y="2390644"/>
            <a:ext cx="1800225" cy="539750"/>
          </a:xfrm>
          <a:prstGeom prst="flowChartOffpageConnector">
            <a:avLst/>
          </a:prstGeom>
          <a:solidFill>
            <a:srgbClr val="C00000"/>
          </a:solidFill>
          <a:ln w="9525" cap="flat" cmpd="sng" algn="ctr">
            <a:solidFill>
              <a:schemeClr val="tx1"/>
            </a:solidFill>
            <a:prstDash val="solid"/>
            <a:round/>
            <a:headEnd type="none" w="med" len="med"/>
            <a:tailEnd type="none" w="med" len="med"/>
          </a:ln>
          <a:effectLst/>
        </p:spPr>
        <p:txBody>
          <a:bodyPr lIns="54000" tIns="10800" rIns="54000" bIns="10800" anchor="ctr" anchorCtr="1"/>
          <a:lstStyle/>
          <a:p>
            <a:pPr marL="342900" indent="-342900" algn="ctr" defTabSz="912813">
              <a:buClr>
                <a:srgbClr val="1E6E04"/>
              </a:buClr>
              <a:defRPr/>
            </a:pPr>
            <a:r>
              <a:rPr lang="ru-RU" sz="1400" b="1" dirty="0">
                <a:solidFill>
                  <a:schemeClr val="bg1"/>
                </a:solidFill>
              </a:rPr>
              <a:t>ПРАВО</a:t>
            </a:r>
          </a:p>
          <a:p>
            <a:pPr marL="342900" indent="-342900" algn="ctr" defTabSz="912813">
              <a:buClr>
                <a:srgbClr val="1E6E04"/>
              </a:buClr>
              <a:defRPr/>
            </a:pPr>
            <a:r>
              <a:rPr lang="ru-RU" sz="1400" b="1" dirty="0">
                <a:solidFill>
                  <a:schemeClr val="bg1"/>
                </a:solidFill>
              </a:rPr>
              <a:t>СОБСТВЕННОСТИ</a:t>
            </a:r>
          </a:p>
        </p:txBody>
      </p:sp>
      <p:sp>
        <p:nvSpPr>
          <p:cNvPr id="17" name="Блок-схема: ссылка на другую страницу 16">
            <a:extLst>
              <a:ext uri="{FF2B5EF4-FFF2-40B4-BE49-F238E27FC236}">
                <a16:creationId xmlns:a16="http://schemas.microsoft.com/office/drawing/2014/main" id="{0E441CEB-0A05-4C9D-B358-2EE3161727BC}"/>
              </a:ext>
            </a:extLst>
          </p:cNvPr>
          <p:cNvSpPr/>
          <p:nvPr/>
        </p:nvSpPr>
        <p:spPr bwMode="auto">
          <a:xfrm>
            <a:off x="4079827" y="4311520"/>
            <a:ext cx="2124075" cy="612775"/>
          </a:xfrm>
          <a:prstGeom prst="flowChartOffpageConnector">
            <a:avLst/>
          </a:prstGeom>
          <a:solidFill>
            <a:srgbClr val="C00000"/>
          </a:solidFill>
          <a:ln w="9525" cap="flat" cmpd="sng" algn="ctr">
            <a:solidFill>
              <a:schemeClr val="tx1"/>
            </a:solidFill>
            <a:prstDash val="solid"/>
            <a:round/>
            <a:headEnd type="none" w="med" len="med"/>
            <a:tailEnd type="none" w="med" len="med"/>
          </a:ln>
          <a:effectLst/>
        </p:spPr>
        <p:txBody>
          <a:bodyPr lIns="54000" tIns="10800" rIns="54000" bIns="10800" anchor="ctr" anchorCtr="1"/>
          <a:lstStyle/>
          <a:p>
            <a:pPr marL="342900" indent="-342900" algn="ctr" defTabSz="912813">
              <a:buClr>
                <a:srgbClr val="1E6E04"/>
              </a:buClr>
              <a:defRPr/>
            </a:pPr>
            <a:r>
              <a:rPr lang="ru-RU" b="1" dirty="0">
                <a:solidFill>
                  <a:schemeClr val="tx2"/>
                </a:solidFill>
              </a:rPr>
              <a:t>право</a:t>
            </a:r>
          </a:p>
          <a:p>
            <a:pPr marL="342900" indent="-342900" algn="ctr" defTabSz="912813">
              <a:buClr>
                <a:srgbClr val="1E6E04"/>
              </a:buClr>
              <a:defRPr/>
            </a:pPr>
            <a:r>
              <a:rPr lang="ru-RU" sz="1400" b="1" dirty="0">
                <a:solidFill>
                  <a:schemeClr val="tx2"/>
                </a:solidFill>
              </a:rPr>
              <a:t>СОБСТВЕННОСТИ</a:t>
            </a:r>
          </a:p>
        </p:txBody>
      </p:sp>
      <p:sp>
        <p:nvSpPr>
          <p:cNvPr id="18" name="Прямоугольник с двумя скругленными соседними углами 19">
            <a:extLst>
              <a:ext uri="{FF2B5EF4-FFF2-40B4-BE49-F238E27FC236}">
                <a16:creationId xmlns:a16="http://schemas.microsoft.com/office/drawing/2014/main" id="{78E5BADD-F814-4364-9461-AF08A58B7D38}"/>
              </a:ext>
            </a:extLst>
          </p:cNvPr>
          <p:cNvSpPr>
            <a:spLocks noChangeArrowheads="1"/>
          </p:cNvSpPr>
          <p:nvPr/>
        </p:nvSpPr>
        <p:spPr bwMode="auto">
          <a:xfrm>
            <a:off x="1671893" y="1900786"/>
            <a:ext cx="1800225" cy="360363"/>
          </a:xfrm>
          <a:prstGeom prst="roundRect">
            <a:avLst/>
          </a:prstGeom>
          <a:solidFill>
            <a:schemeClr val="bg2"/>
          </a:solidFill>
          <a:ln>
            <a:headEnd/>
            <a:tailEnd/>
          </a:ln>
        </p:spPr>
        <p:style>
          <a:lnRef idx="2">
            <a:schemeClr val="dk1"/>
          </a:lnRef>
          <a:fillRef idx="1">
            <a:schemeClr val="lt1"/>
          </a:fillRef>
          <a:effectRef idx="0">
            <a:schemeClr val="dk1"/>
          </a:effectRef>
          <a:fontRef idx="minor">
            <a:schemeClr val="dk1"/>
          </a:fontRef>
        </p:style>
        <p:txBody>
          <a:bodyPr anchor="ctr"/>
          <a:lstStyle/>
          <a:p>
            <a:pPr marL="342900" indent="-342900" algn="ctr" defTabSz="912813">
              <a:buClr>
                <a:srgbClr val="1E6E04"/>
              </a:buClr>
              <a:defRPr/>
            </a:pPr>
            <a:r>
              <a:rPr lang="ru-RU" sz="1400" b="1" dirty="0">
                <a:solidFill>
                  <a:schemeClr val="tx2"/>
                </a:solidFill>
              </a:rPr>
              <a:t>УЧАСТНИК ООО</a:t>
            </a:r>
          </a:p>
        </p:txBody>
      </p:sp>
      <p:sp>
        <p:nvSpPr>
          <p:cNvPr id="19" name="Блок-схема: ссылка на другую страницу 18">
            <a:extLst>
              <a:ext uri="{FF2B5EF4-FFF2-40B4-BE49-F238E27FC236}">
                <a16:creationId xmlns:a16="http://schemas.microsoft.com/office/drawing/2014/main" id="{0DC76B13-F1E3-4446-A53B-670D11A51A3A}"/>
              </a:ext>
            </a:extLst>
          </p:cNvPr>
          <p:cNvSpPr/>
          <p:nvPr/>
        </p:nvSpPr>
        <p:spPr bwMode="auto">
          <a:xfrm>
            <a:off x="1700165" y="2355719"/>
            <a:ext cx="1800225" cy="539750"/>
          </a:xfrm>
          <a:prstGeom prst="flowChartOffpageConnector">
            <a:avLst/>
          </a:prstGeom>
          <a:solidFill>
            <a:srgbClr val="C00000"/>
          </a:solidFill>
          <a:ln w="9525" cap="flat" cmpd="sng" algn="ctr">
            <a:solidFill>
              <a:schemeClr val="tx1"/>
            </a:solidFill>
            <a:prstDash val="solid"/>
            <a:round/>
            <a:headEnd type="none" w="med" len="med"/>
            <a:tailEnd type="none" w="med" len="med"/>
          </a:ln>
          <a:effectLst/>
        </p:spPr>
        <p:txBody>
          <a:bodyPr lIns="54000" tIns="10800" rIns="54000" bIns="10800" anchor="ctr" anchorCtr="1"/>
          <a:lstStyle/>
          <a:p>
            <a:pPr marL="342900" indent="-342900" algn="ctr" defTabSz="912813">
              <a:buClr>
                <a:srgbClr val="1E6E04"/>
              </a:buClr>
              <a:defRPr/>
            </a:pPr>
            <a:r>
              <a:rPr lang="ru-RU" sz="1400" b="1" dirty="0">
                <a:solidFill>
                  <a:schemeClr val="bg1"/>
                </a:solidFill>
              </a:rPr>
              <a:t>ПРАВО</a:t>
            </a:r>
          </a:p>
          <a:p>
            <a:pPr marL="342900" indent="-342900" algn="ctr" defTabSz="912813">
              <a:buClr>
                <a:srgbClr val="1E6E04"/>
              </a:buClr>
              <a:defRPr/>
            </a:pPr>
            <a:r>
              <a:rPr lang="ru-RU" sz="1400" b="1" dirty="0">
                <a:solidFill>
                  <a:schemeClr val="bg1"/>
                </a:solidFill>
              </a:rPr>
              <a:t>СОБСТВЕННОСТИ</a:t>
            </a:r>
          </a:p>
        </p:txBody>
      </p:sp>
      <p:sp>
        <p:nvSpPr>
          <p:cNvPr id="20" name="Прямоугольник 45">
            <a:extLst>
              <a:ext uri="{FF2B5EF4-FFF2-40B4-BE49-F238E27FC236}">
                <a16:creationId xmlns:a16="http://schemas.microsoft.com/office/drawing/2014/main" id="{D0C36403-4944-46D6-9C5D-B77876D5D4A3}"/>
              </a:ext>
            </a:extLst>
          </p:cNvPr>
          <p:cNvSpPr>
            <a:spLocks noChangeArrowheads="1"/>
          </p:cNvSpPr>
          <p:nvPr/>
        </p:nvSpPr>
        <p:spPr bwMode="auto">
          <a:xfrm>
            <a:off x="6599190" y="2982782"/>
            <a:ext cx="1800225" cy="900113"/>
          </a:xfrm>
          <a:prstGeom prst="rect">
            <a:avLst/>
          </a:prstGeom>
          <a:solidFill>
            <a:schemeClr val="accent5">
              <a:lumMod val="40000"/>
              <a:lumOff val="60000"/>
            </a:schemeClr>
          </a:solidFill>
          <a:ln w="25400" algn="ctr">
            <a:solidFill>
              <a:srgbClr val="751219"/>
            </a:solidFill>
            <a:miter lim="800000"/>
            <a:headEnd/>
            <a:tailEnd/>
          </a:ln>
        </p:spPr>
        <p:txBody>
          <a:bodyPr lIns="18000" rIns="18000" anchor="ctr"/>
          <a:lstStyle>
            <a:lvl1pPr eaLnBrk="0" hangingPunct="0">
              <a:defRPr sz="1600">
                <a:solidFill>
                  <a:schemeClr val="tx1"/>
                </a:solidFill>
                <a:latin typeface="Times New Roman" panose="02020603050405020304" pitchFamily="18" charset="0"/>
                <a:cs typeface="Arial" panose="020B0604020202020204" pitchFamily="34" charset="0"/>
              </a:defRPr>
            </a:lvl1pPr>
            <a:lvl2pPr marL="742950" indent="-285750" eaLnBrk="0" hangingPunct="0">
              <a:defRPr sz="1600">
                <a:solidFill>
                  <a:schemeClr val="tx1"/>
                </a:solidFill>
                <a:latin typeface="Times New Roman" panose="02020603050405020304" pitchFamily="18" charset="0"/>
                <a:cs typeface="Arial" panose="020B0604020202020204" pitchFamily="34" charset="0"/>
              </a:defRPr>
            </a:lvl2pPr>
            <a:lvl3pPr marL="1143000" indent="-228600" eaLnBrk="0" hangingPunct="0">
              <a:defRPr sz="1600">
                <a:solidFill>
                  <a:schemeClr val="tx1"/>
                </a:solidFill>
                <a:latin typeface="Times New Roman" panose="02020603050405020304" pitchFamily="18" charset="0"/>
                <a:cs typeface="Arial" panose="020B0604020202020204" pitchFamily="34" charset="0"/>
              </a:defRPr>
            </a:lvl3pPr>
            <a:lvl4pPr marL="1600200" indent="-228600" eaLnBrk="0" hangingPunct="0">
              <a:defRPr sz="1600">
                <a:solidFill>
                  <a:schemeClr val="tx1"/>
                </a:solidFill>
                <a:latin typeface="Times New Roman" panose="02020603050405020304" pitchFamily="18" charset="0"/>
                <a:cs typeface="Arial" panose="020B0604020202020204" pitchFamily="34" charset="0"/>
              </a:defRPr>
            </a:lvl4pPr>
            <a:lvl5pPr marL="2057400" indent="-228600" eaLnBrk="0" hangingPunct="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eaLnBrk="1" hangingPunct="1">
              <a:defRPr/>
            </a:pPr>
            <a:endParaRPr lang="ru-RU" sz="1400" dirty="0"/>
          </a:p>
          <a:p>
            <a:pPr algn="ctr" eaLnBrk="1" hangingPunct="1">
              <a:defRPr/>
            </a:pPr>
            <a:r>
              <a:rPr lang="ru-RU" b="1" dirty="0">
                <a:solidFill>
                  <a:schemeClr val="dk1"/>
                </a:solidFill>
                <a:latin typeface="+mn-lt"/>
                <a:cs typeface="+mn-cs"/>
              </a:rPr>
              <a:t>АКЦИИ</a:t>
            </a:r>
          </a:p>
          <a:p>
            <a:pPr eaLnBrk="1" hangingPunct="1">
              <a:defRPr/>
            </a:pPr>
            <a:endParaRPr lang="ru-RU" sz="1100" b="1" dirty="0"/>
          </a:p>
        </p:txBody>
      </p:sp>
      <p:sp>
        <p:nvSpPr>
          <p:cNvPr id="21" name="Прямоугольник 45">
            <a:extLst>
              <a:ext uri="{FF2B5EF4-FFF2-40B4-BE49-F238E27FC236}">
                <a16:creationId xmlns:a16="http://schemas.microsoft.com/office/drawing/2014/main" id="{1B76E77E-F857-40E3-9093-FFEFB2862CF9}"/>
              </a:ext>
            </a:extLst>
          </p:cNvPr>
          <p:cNvSpPr>
            <a:spLocks noChangeArrowheads="1"/>
          </p:cNvSpPr>
          <p:nvPr/>
        </p:nvSpPr>
        <p:spPr bwMode="auto">
          <a:xfrm>
            <a:off x="1736677" y="2919282"/>
            <a:ext cx="1800225" cy="900113"/>
          </a:xfrm>
          <a:prstGeom prst="rect">
            <a:avLst/>
          </a:prstGeom>
          <a:solidFill>
            <a:schemeClr val="accent5">
              <a:lumMod val="40000"/>
              <a:lumOff val="60000"/>
            </a:schemeClr>
          </a:solidFill>
          <a:ln w="25400" algn="ctr">
            <a:solidFill>
              <a:srgbClr val="751219"/>
            </a:solidFill>
            <a:miter lim="800000"/>
            <a:headEnd/>
            <a:tailEnd/>
          </a:ln>
        </p:spPr>
        <p:txBody>
          <a:bodyPr lIns="18000" rIns="18000" anchor="ctr"/>
          <a:lstStyle>
            <a:lvl1pPr eaLnBrk="0" hangingPunct="0">
              <a:defRPr sz="1600">
                <a:solidFill>
                  <a:schemeClr val="tx1"/>
                </a:solidFill>
                <a:latin typeface="Times New Roman" panose="02020603050405020304" pitchFamily="18" charset="0"/>
                <a:cs typeface="Arial" panose="020B0604020202020204" pitchFamily="34" charset="0"/>
              </a:defRPr>
            </a:lvl1pPr>
            <a:lvl2pPr marL="742950" indent="-285750" eaLnBrk="0" hangingPunct="0">
              <a:defRPr sz="1600">
                <a:solidFill>
                  <a:schemeClr val="tx1"/>
                </a:solidFill>
                <a:latin typeface="Times New Roman" panose="02020603050405020304" pitchFamily="18" charset="0"/>
                <a:cs typeface="Arial" panose="020B0604020202020204" pitchFamily="34" charset="0"/>
              </a:defRPr>
            </a:lvl2pPr>
            <a:lvl3pPr marL="1143000" indent="-228600" eaLnBrk="0" hangingPunct="0">
              <a:defRPr sz="1600">
                <a:solidFill>
                  <a:schemeClr val="tx1"/>
                </a:solidFill>
                <a:latin typeface="Times New Roman" panose="02020603050405020304" pitchFamily="18" charset="0"/>
                <a:cs typeface="Arial" panose="020B0604020202020204" pitchFamily="34" charset="0"/>
              </a:defRPr>
            </a:lvl3pPr>
            <a:lvl4pPr marL="1600200" indent="-228600" eaLnBrk="0" hangingPunct="0">
              <a:defRPr sz="1600">
                <a:solidFill>
                  <a:schemeClr val="tx1"/>
                </a:solidFill>
                <a:latin typeface="Times New Roman" panose="02020603050405020304" pitchFamily="18" charset="0"/>
                <a:cs typeface="Arial" panose="020B0604020202020204" pitchFamily="34" charset="0"/>
              </a:defRPr>
            </a:lvl4pPr>
            <a:lvl5pPr marL="2057400" indent="-228600" eaLnBrk="0" hangingPunct="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eaLnBrk="1" hangingPunct="1">
              <a:defRPr/>
            </a:pPr>
            <a:r>
              <a:rPr lang="ru-RU" sz="1400" b="1" dirty="0">
                <a:solidFill>
                  <a:schemeClr val="dk1"/>
                </a:solidFill>
                <a:latin typeface="+mn-lt"/>
                <a:cs typeface="+mn-cs"/>
              </a:rPr>
              <a:t>ДОЛЯ В УСТАВНОМ КАПИТАЛЕ ОБЩЕСТВА</a:t>
            </a:r>
          </a:p>
        </p:txBody>
      </p:sp>
      <p:sp>
        <p:nvSpPr>
          <p:cNvPr id="22" name="Стрелка вниз 4">
            <a:extLst>
              <a:ext uri="{FF2B5EF4-FFF2-40B4-BE49-F238E27FC236}">
                <a16:creationId xmlns:a16="http://schemas.microsoft.com/office/drawing/2014/main" id="{29904FFD-2FD4-4099-8E1B-AC04049359A5}"/>
              </a:ext>
            </a:extLst>
          </p:cNvPr>
          <p:cNvSpPr/>
          <p:nvPr/>
        </p:nvSpPr>
        <p:spPr bwMode="auto">
          <a:xfrm rot="20255467">
            <a:off x="3732165" y="1989006"/>
            <a:ext cx="180975" cy="1619250"/>
          </a:xfrm>
          <a:prstGeom prst="downArrow">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lIns="54000" tIns="10800" rIns="54000" bIns="10800" anchor="ctr" anchorCtr="1"/>
          <a:lstStyle/>
          <a:p>
            <a:pPr marL="342900" indent="-342900" algn="just" defTabSz="912813">
              <a:lnSpc>
                <a:spcPct val="90000"/>
              </a:lnSpc>
              <a:spcBef>
                <a:spcPct val="40000"/>
              </a:spcBef>
              <a:buClr>
                <a:srgbClr val="1E6E04"/>
              </a:buClr>
              <a:defRPr/>
            </a:pPr>
            <a:endParaRPr lang="ru-RU" dirty="0"/>
          </a:p>
        </p:txBody>
      </p:sp>
      <p:sp>
        <p:nvSpPr>
          <p:cNvPr id="23" name="Стрелка вниз 42">
            <a:extLst>
              <a:ext uri="{FF2B5EF4-FFF2-40B4-BE49-F238E27FC236}">
                <a16:creationId xmlns:a16="http://schemas.microsoft.com/office/drawing/2014/main" id="{5A78C4F9-7F47-4218-B70E-D3563A8A9E65}"/>
              </a:ext>
            </a:extLst>
          </p:cNvPr>
          <p:cNvSpPr/>
          <p:nvPr/>
        </p:nvSpPr>
        <p:spPr bwMode="auto">
          <a:xfrm rot="1336908" flipH="1">
            <a:off x="6159452" y="2023931"/>
            <a:ext cx="180975" cy="1620838"/>
          </a:xfrm>
          <a:prstGeom prst="downArrow">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lIns="54000" tIns="10800" rIns="54000" bIns="10800" anchor="ctr" anchorCtr="1"/>
          <a:lstStyle/>
          <a:p>
            <a:pPr marL="342900" indent="-342900" algn="just" defTabSz="912813">
              <a:lnSpc>
                <a:spcPct val="90000"/>
              </a:lnSpc>
              <a:spcBef>
                <a:spcPct val="40000"/>
              </a:spcBef>
              <a:buClr>
                <a:srgbClr val="1E6E04"/>
              </a:buClr>
              <a:defRPr/>
            </a:pPr>
            <a:endParaRPr lang="ru-RU"/>
          </a:p>
        </p:txBody>
      </p:sp>
      <p:sp>
        <p:nvSpPr>
          <p:cNvPr id="24" name="Волна 23">
            <a:extLst>
              <a:ext uri="{FF2B5EF4-FFF2-40B4-BE49-F238E27FC236}">
                <a16:creationId xmlns:a16="http://schemas.microsoft.com/office/drawing/2014/main" id="{5DF1F728-D0BB-4FD5-AF64-A317A3212F93}"/>
              </a:ext>
            </a:extLst>
          </p:cNvPr>
          <p:cNvSpPr/>
          <p:nvPr/>
        </p:nvSpPr>
        <p:spPr bwMode="auto">
          <a:xfrm>
            <a:off x="4117926" y="2541457"/>
            <a:ext cx="1798638" cy="792163"/>
          </a:xfrm>
          <a:prstGeom prst="wave">
            <a:avLst/>
          </a:prstGeom>
          <a:solidFill>
            <a:schemeClr val="accent6">
              <a:lumMod val="40000"/>
              <a:lumOff val="60000"/>
            </a:schemeClr>
          </a:solid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lIns="54000" tIns="10800" rIns="54000" bIns="10800" anchor="ctr" anchorCtr="1"/>
          <a:lstStyle/>
          <a:p>
            <a:pPr marL="342900" indent="-342900" algn="ctr" defTabSz="912813">
              <a:lnSpc>
                <a:spcPct val="90000"/>
              </a:lnSpc>
              <a:spcBef>
                <a:spcPct val="40000"/>
              </a:spcBef>
              <a:buClr>
                <a:srgbClr val="1E6E04"/>
              </a:buClr>
              <a:defRPr/>
            </a:pPr>
            <a:r>
              <a:rPr lang="ru-RU" sz="1400" b="1" dirty="0">
                <a:solidFill>
                  <a:schemeClr val="tx1"/>
                </a:solidFill>
                <a:latin typeface="Times New Roman" pitchFamily="18" charset="0"/>
              </a:rPr>
              <a:t>КОРПОРАТИВНЫЕ ОТНОШЕНИЯ</a:t>
            </a:r>
          </a:p>
        </p:txBody>
      </p:sp>
      <p:sp>
        <p:nvSpPr>
          <p:cNvPr id="25" name="Прямоугольник 45">
            <a:extLst>
              <a:ext uri="{FF2B5EF4-FFF2-40B4-BE49-F238E27FC236}">
                <a16:creationId xmlns:a16="http://schemas.microsoft.com/office/drawing/2014/main" id="{C0B48275-9176-4EC6-97D8-591AA64EF355}"/>
              </a:ext>
            </a:extLst>
          </p:cNvPr>
          <p:cNvSpPr>
            <a:spLocks noChangeArrowheads="1"/>
          </p:cNvSpPr>
          <p:nvPr/>
        </p:nvSpPr>
        <p:spPr bwMode="auto">
          <a:xfrm>
            <a:off x="4060776" y="4931553"/>
            <a:ext cx="2160588" cy="574675"/>
          </a:xfrm>
          <a:prstGeom prst="rect">
            <a:avLst/>
          </a:prstGeom>
          <a:solidFill>
            <a:schemeClr val="accent5">
              <a:lumMod val="60000"/>
              <a:lumOff val="40000"/>
            </a:schemeClr>
          </a:solidFill>
          <a:ln w="25400" algn="ctr">
            <a:solidFill>
              <a:srgbClr val="751219"/>
            </a:solidFill>
            <a:miter lim="800000"/>
            <a:headEnd/>
            <a:tailEnd/>
          </a:ln>
        </p:spPr>
        <p:txBody>
          <a:bodyPr lIns="18000" rIns="18000" anchor="ctr"/>
          <a:lstStyle>
            <a:lvl1pPr eaLnBrk="0" hangingPunct="0">
              <a:defRPr sz="1600">
                <a:solidFill>
                  <a:schemeClr val="tx1"/>
                </a:solidFill>
                <a:latin typeface="Times New Roman" panose="02020603050405020304" pitchFamily="18" charset="0"/>
                <a:cs typeface="Arial" panose="020B0604020202020204" pitchFamily="34" charset="0"/>
              </a:defRPr>
            </a:lvl1pPr>
            <a:lvl2pPr marL="742950" indent="-285750" eaLnBrk="0" hangingPunct="0">
              <a:defRPr sz="1600">
                <a:solidFill>
                  <a:schemeClr val="tx1"/>
                </a:solidFill>
                <a:latin typeface="Times New Roman" panose="02020603050405020304" pitchFamily="18" charset="0"/>
                <a:cs typeface="Arial" panose="020B0604020202020204" pitchFamily="34" charset="0"/>
              </a:defRPr>
            </a:lvl2pPr>
            <a:lvl3pPr marL="1143000" indent="-228600" eaLnBrk="0" hangingPunct="0">
              <a:defRPr sz="1600">
                <a:solidFill>
                  <a:schemeClr val="tx1"/>
                </a:solidFill>
                <a:latin typeface="Times New Roman" panose="02020603050405020304" pitchFamily="18" charset="0"/>
                <a:cs typeface="Arial" panose="020B0604020202020204" pitchFamily="34" charset="0"/>
              </a:defRPr>
            </a:lvl3pPr>
            <a:lvl4pPr marL="1600200" indent="-228600" eaLnBrk="0" hangingPunct="0">
              <a:defRPr sz="1600">
                <a:solidFill>
                  <a:schemeClr val="tx1"/>
                </a:solidFill>
                <a:latin typeface="Times New Roman" panose="02020603050405020304" pitchFamily="18" charset="0"/>
                <a:cs typeface="Arial" panose="020B0604020202020204" pitchFamily="34" charset="0"/>
              </a:defRPr>
            </a:lvl4pPr>
            <a:lvl5pPr marL="2057400" indent="-228600" eaLnBrk="0" hangingPunct="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eaLnBrk="1" hangingPunct="1">
              <a:defRPr/>
            </a:pPr>
            <a:endParaRPr lang="ru-RU" sz="1400" dirty="0"/>
          </a:p>
          <a:p>
            <a:pPr algn="ctr" eaLnBrk="1" hangingPunct="1">
              <a:defRPr/>
            </a:pPr>
            <a:endParaRPr lang="ru-RU" sz="1100" b="1" dirty="0">
              <a:solidFill>
                <a:srgbClr val="000000"/>
              </a:solidFill>
              <a:latin typeface="Arial" panose="020B0604020202020204" pitchFamily="34" charset="0"/>
            </a:endParaRPr>
          </a:p>
          <a:p>
            <a:pPr algn="ctr" eaLnBrk="1" hangingPunct="1">
              <a:defRPr/>
            </a:pPr>
            <a:r>
              <a:rPr lang="ru-RU" b="1" dirty="0">
                <a:solidFill>
                  <a:srgbClr val="000000"/>
                </a:solidFill>
                <a:latin typeface="Arial" panose="020B0604020202020204" pitchFamily="34" charset="0"/>
              </a:rPr>
              <a:t>ИМУЩЕСТВО  КОРПОРАЦИИ</a:t>
            </a:r>
          </a:p>
          <a:p>
            <a:pPr eaLnBrk="1" hangingPunct="1">
              <a:defRPr/>
            </a:pPr>
            <a:endParaRPr lang="ru-RU" sz="1100" b="1" dirty="0"/>
          </a:p>
          <a:p>
            <a:pPr eaLnBrk="1" hangingPunct="1">
              <a:defRPr/>
            </a:pPr>
            <a:endParaRPr lang="ru-RU" sz="1100" b="1" dirty="0"/>
          </a:p>
        </p:txBody>
      </p:sp>
      <p:sp>
        <p:nvSpPr>
          <p:cNvPr id="26" name="Прямоугольник 45">
            <a:extLst>
              <a:ext uri="{FF2B5EF4-FFF2-40B4-BE49-F238E27FC236}">
                <a16:creationId xmlns:a16="http://schemas.microsoft.com/office/drawing/2014/main" id="{F4F87543-728E-4CFF-ADB0-1CA616F67E7C}"/>
              </a:ext>
            </a:extLst>
          </p:cNvPr>
          <p:cNvSpPr>
            <a:spLocks noChangeArrowheads="1"/>
          </p:cNvSpPr>
          <p:nvPr/>
        </p:nvSpPr>
        <p:spPr bwMode="auto">
          <a:xfrm>
            <a:off x="4060776" y="3540903"/>
            <a:ext cx="2160588" cy="828675"/>
          </a:xfrm>
          <a:prstGeom prst="rect">
            <a:avLst/>
          </a:prstGeom>
          <a:solidFill>
            <a:srgbClr val="FFF3D2"/>
          </a:solidFill>
          <a:ln w="25400" algn="ctr">
            <a:solidFill>
              <a:srgbClr val="751219"/>
            </a:solidFill>
            <a:miter lim="800000"/>
            <a:headEnd/>
            <a:tailEnd/>
          </a:ln>
        </p:spPr>
        <p:txBody>
          <a:bodyPr lIns="18000" rIns="18000" anchor="ctr"/>
          <a:lstStyle>
            <a:lvl1pPr eaLnBrk="0" hangingPunct="0">
              <a:defRPr sz="1600">
                <a:solidFill>
                  <a:schemeClr val="tx1"/>
                </a:solidFill>
                <a:latin typeface="Times New Roman" panose="02020603050405020304" pitchFamily="18" charset="0"/>
                <a:cs typeface="Arial" panose="020B0604020202020204" pitchFamily="34" charset="0"/>
              </a:defRPr>
            </a:lvl1pPr>
            <a:lvl2pPr marL="742950" indent="-285750" eaLnBrk="0" hangingPunct="0">
              <a:defRPr sz="1600">
                <a:solidFill>
                  <a:schemeClr val="tx1"/>
                </a:solidFill>
                <a:latin typeface="Times New Roman" panose="02020603050405020304" pitchFamily="18" charset="0"/>
                <a:cs typeface="Arial" panose="020B0604020202020204" pitchFamily="34" charset="0"/>
              </a:defRPr>
            </a:lvl2pPr>
            <a:lvl3pPr marL="1143000" indent="-228600" eaLnBrk="0" hangingPunct="0">
              <a:defRPr sz="1600">
                <a:solidFill>
                  <a:schemeClr val="tx1"/>
                </a:solidFill>
                <a:latin typeface="Times New Roman" panose="02020603050405020304" pitchFamily="18" charset="0"/>
                <a:cs typeface="Arial" panose="020B0604020202020204" pitchFamily="34" charset="0"/>
              </a:defRPr>
            </a:lvl3pPr>
            <a:lvl4pPr marL="1600200" indent="-228600" eaLnBrk="0" hangingPunct="0">
              <a:defRPr sz="1600">
                <a:solidFill>
                  <a:schemeClr val="tx1"/>
                </a:solidFill>
                <a:latin typeface="Times New Roman" panose="02020603050405020304" pitchFamily="18" charset="0"/>
                <a:cs typeface="Arial" panose="020B0604020202020204" pitchFamily="34" charset="0"/>
              </a:defRPr>
            </a:lvl4pPr>
            <a:lvl5pPr marL="2057400" indent="-228600" eaLnBrk="0" hangingPunct="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eaLnBrk="1" hangingPunct="1">
              <a:defRPr/>
            </a:pPr>
            <a:endParaRPr lang="ru-RU" sz="1400" dirty="0"/>
          </a:p>
          <a:p>
            <a:pPr algn="ctr" eaLnBrk="1" hangingPunct="1">
              <a:defRPr/>
            </a:pPr>
            <a:r>
              <a:rPr lang="ru-RU" sz="1400" b="1" dirty="0">
                <a:solidFill>
                  <a:schemeClr val="dk1"/>
                </a:solidFill>
                <a:latin typeface="+mn-lt"/>
                <a:cs typeface="+mn-cs"/>
              </a:rPr>
              <a:t>КОРПОРАЦИЯ </a:t>
            </a:r>
            <a:r>
              <a:rPr lang="ru-RU" sz="1400" dirty="0"/>
              <a:t>—</a:t>
            </a:r>
            <a:r>
              <a:rPr lang="ru-RU" sz="1400" b="1" dirty="0">
                <a:solidFill>
                  <a:schemeClr val="dk1"/>
                </a:solidFill>
                <a:latin typeface="+mn-lt"/>
                <a:cs typeface="+mn-cs"/>
              </a:rPr>
              <a:t> СОБСТВЕННИК СВОЕГО ИМУЩЕСТВА</a:t>
            </a:r>
          </a:p>
          <a:p>
            <a:pPr eaLnBrk="1" hangingPunct="1">
              <a:defRPr/>
            </a:pPr>
            <a:endParaRPr lang="ru-RU" sz="1100" b="1" dirty="0"/>
          </a:p>
        </p:txBody>
      </p:sp>
      <p:sp>
        <p:nvSpPr>
          <p:cNvPr id="27" name="Прямоугольник с двумя скругленными соседними углами 19">
            <a:extLst>
              <a:ext uri="{FF2B5EF4-FFF2-40B4-BE49-F238E27FC236}">
                <a16:creationId xmlns:a16="http://schemas.microsoft.com/office/drawing/2014/main" id="{38279992-1F65-4202-A99D-600E736B4219}"/>
              </a:ext>
            </a:extLst>
          </p:cNvPr>
          <p:cNvSpPr>
            <a:spLocks noChangeArrowheads="1"/>
          </p:cNvSpPr>
          <p:nvPr/>
        </p:nvSpPr>
        <p:spPr bwMode="auto">
          <a:xfrm>
            <a:off x="6599190" y="1953390"/>
            <a:ext cx="1800225" cy="360363"/>
          </a:xfrm>
          <a:prstGeom prst="roundRect">
            <a:avLst/>
          </a:prstGeom>
          <a:solidFill>
            <a:schemeClr val="bg2"/>
          </a:solidFill>
          <a:ln>
            <a:headEnd/>
            <a:tailEnd/>
          </a:ln>
        </p:spPr>
        <p:style>
          <a:lnRef idx="2">
            <a:schemeClr val="dk1"/>
          </a:lnRef>
          <a:fillRef idx="1">
            <a:schemeClr val="lt1"/>
          </a:fillRef>
          <a:effectRef idx="0">
            <a:schemeClr val="dk1"/>
          </a:effectRef>
          <a:fontRef idx="minor">
            <a:schemeClr val="dk1"/>
          </a:fontRef>
        </p:style>
        <p:txBody>
          <a:bodyPr anchor="ctr"/>
          <a:lstStyle/>
          <a:p>
            <a:pPr algn="ctr">
              <a:defRPr/>
            </a:pPr>
            <a:r>
              <a:rPr lang="ru-RU" sz="1400" b="1" dirty="0">
                <a:solidFill>
                  <a:schemeClr val="tx2"/>
                </a:solidFill>
              </a:rPr>
              <a:t>УЧАСТНИК АО</a:t>
            </a:r>
          </a:p>
        </p:txBody>
      </p:sp>
      <p:sp>
        <p:nvSpPr>
          <p:cNvPr id="28" name="Блок-схема: ссылка на другую страницу 27">
            <a:extLst>
              <a:ext uri="{FF2B5EF4-FFF2-40B4-BE49-F238E27FC236}">
                <a16:creationId xmlns:a16="http://schemas.microsoft.com/office/drawing/2014/main" id="{751A5F7B-7F07-4EBA-808D-943919E2B21A}"/>
              </a:ext>
            </a:extLst>
          </p:cNvPr>
          <p:cNvSpPr/>
          <p:nvPr/>
        </p:nvSpPr>
        <p:spPr bwMode="auto">
          <a:xfrm>
            <a:off x="6534102" y="2397902"/>
            <a:ext cx="1800225" cy="539750"/>
          </a:xfrm>
          <a:prstGeom prst="flowChartOffpageConnector">
            <a:avLst/>
          </a:prstGeom>
          <a:solidFill>
            <a:srgbClr val="C00000"/>
          </a:solidFill>
          <a:ln w="9525" cap="flat" cmpd="sng" algn="ctr">
            <a:solidFill>
              <a:schemeClr val="tx1"/>
            </a:solidFill>
            <a:prstDash val="solid"/>
            <a:round/>
            <a:headEnd type="none" w="med" len="med"/>
            <a:tailEnd type="none" w="med" len="med"/>
          </a:ln>
          <a:effectLst/>
        </p:spPr>
        <p:txBody>
          <a:bodyPr lIns="54000" tIns="10800" rIns="54000" bIns="10800" anchor="ctr" anchorCtr="1"/>
          <a:lstStyle/>
          <a:p>
            <a:pPr marL="342900" indent="-342900" algn="ctr" defTabSz="912813">
              <a:buClr>
                <a:srgbClr val="1E6E04"/>
              </a:buClr>
              <a:defRPr/>
            </a:pPr>
            <a:r>
              <a:rPr lang="ru-RU" sz="1400" b="1" dirty="0">
                <a:solidFill>
                  <a:schemeClr val="bg1"/>
                </a:solidFill>
              </a:rPr>
              <a:t>ПРАВО</a:t>
            </a:r>
          </a:p>
          <a:p>
            <a:pPr marL="342900" indent="-342900" algn="ctr" defTabSz="912813">
              <a:buClr>
                <a:srgbClr val="1E6E04"/>
              </a:buClr>
              <a:defRPr/>
            </a:pPr>
            <a:r>
              <a:rPr lang="ru-RU" sz="1400" b="1" dirty="0">
                <a:solidFill>
                  <a:schemeClr val="bg1"/>
                </a:solidFill>
              </a:rPr>
              <a:t>СОБСТВЕННОСТИ</a:t>
            </a:r>
          </a:p>
        </p:txBody>
      </p:sp>
      <p:sp>
        <p:nvSpPr>
          <p:cNvPr id="29" name="Блок-схема: ссылка на другую страницу 28">
            <a:extLst>
              <a:ext uri="{FF2B5EF4-FFF2-40B4-BE49-F238E27FC236}">
                <a16:creationId xmlns:a16="http://schemas.microsoft.com/office/drawing/2014/main" id="{98B11B9B-CEB7-4CCB-9EC5-4ABD468E1480}"/>
              </a:ext>
            </a:extLst>
          </p:cNvPr>
          <p:cNvSpPr/>
          <p:nvPr/>
        </p:nvSpPr>
        <p:spPr bwMode="auto">
          <a:xfrm>
            <a:off x="4079827" y="4318778"/>
            <a:ext cx="2124075" cy="612775"/>
          </a:xfrm>
          <a:prstGeom prst="flowChartOffpageConnector">
            <a:avLst/>
          </a:prstGeom>
          <a:solidFill>
            <a:srgbClr val="C00000"/>
          </a:solidFill>
          <a:ln w="9525" cap="flat" cmpd="sng" algn="ctr">
            <a:solidFill>
              <a:schemeClr val="tx1"/>
            </a:solidFill>
            <a:prstDash val="solid"/>
            <a:round/>
            <a:headEnd type="none" w="med" len="med"/>
            <a:tailEnd type="none" w="med" len="med"/>
          </a:ln>
          <a:effectLst/>
        </p:spPr>
        <p:txBody>
          <a:bodyPr lIns="54000" tIns="10800" rIns="54000" bIns="10800" anchor="ctr" anchorCtr="1"/>
          <a:lstStyle/>
          <a:p>
            <a:pPr marL="342900" indent="-342900" algn="ctr" defTabSz="912813">
              <a:buClr>
                <a:srgbClr val="1E6E04"/>
              </a:buClr>
              <a:defRPr/>
            </a:pPr>
            <a:r>
              <a:rPr lang="ru-RU" b="1" dirty="0">
                <a:solidFill>
                  <a:schemeClr val="tx2"/>
                </a:solidFill>
              </a:rPr>
              <a:t>право</a:t>
            </a:r>
          </a:p>
          <a:p>
            <a:pPr marL="342900" indent="-342900" algn="ctr" defTabSz="912813">
              <a:buClr>
                <a:srgbClr val="1E6E04"/>
              </a:buClr>
              <a:defRPr/>
            </a:pPr>
            <a:r>
              <a:rPr lang="ru-RU" sz="1400" b="1" dirty="0">
                <a:solidFill>
                  <a:schemeClr val="tx2"/>
                </a:solidFill>
              </a:rPr>
              <a:t>СОБСТВЕННОСТИ</a:t>
            </a:r>
          </a:p>
        </p:txBody>
      </p:sp>
      <p:sp>
        <p:nvSpPr>
          <p:cNvPr id="30" name="Прямоугольник с двумя скругленными соседними углами 19">
            <a:extLst>
              <a:ext uri="{FF2B5EF4-FFF2-40B4-BE49-F238E27FC236}">
                <a16:creationId xmlns:a16="http://schemas.microsoft.com/office/drawing/2014/main" id="{45A91FC0-7ABA-4FAB-8BA5-8EB6392A2D71}"/>
              </a:ext>
            </a:extLst>
          </p:cNvPr>
          <p:cNvSpPr>
            <a:spLocks noChangeArrowheads="1"/>
          </p:cNvSpPr>
          <p:nvPr/>
        </p:nvSpPr>
        <p:spPr bwMode="auto">
          <a:xfrm>
            <a:off x="1671893" y="1908044"/>
            <a:ext cx="1800225" cy="360363"/>
          </a:xfrm>
          <a:prstGeom prst="roundRect">
            <a:avLst/>
          </a:prstGeom>
          <a:solidFill>
            <a:schemeClr val="bg2"/>
          </a:solidFill>
          <a:ln>
            <a:headEnd/>
            <a:tailEnd/>
          </a:ln>
        </p:spPr>
        <p:style>
          <a:lnRef idx="2">
            <a:schemeClr val="dk1"/>
          </a:lnRef>
          <a:fillRef idx="1">
            <a:schemeClr val="lt1"/>
          </a:fillRef>
          <a:effectRef idx="0">
            <a:schemeClr val="dk1"/>
          </a:effectRef>
          <a:fontRef idx="minor">
            <a:schemeClr val="dk1"/>
          </a:fontRef>
        </p:style>
        <p:txBody>
          <a:bodyPr anchor="ctr"/>
          <a:lstStyle/>
          <a:p>
            <a:pPr marL="342900" indent="-342900" algn="ctr" defTabSz="912813">
              <a:buClr>
                <a:srgbClr val="1E6E04"/>
              </a:buClr>
              <a:defRPr/>
            </a:pPr>
            <a:r>
              <a:rPr lang="ru-RU" sz="1400" b="1" dirty="0">
                <a:solidFill>
                  <a:schemeClr val="tx2"/>
                </a:solidFill>
              </a:rPr>
              <a:t>УЧАСТНИК ООО</a:t>
            </a:r>
          </a:p>
        </p:txBody>
      </p:sp>
      <p:sp>
        <p:nvSpPr>
          <p:cNvPr id="31" name="Блок-схема: ссылка на другую страницу 30">
            <a:extLst>
              <a:ext uri="{FF2B5EF4-FFF2-40B4-BE49-F238E27FC236}">
                <a16:creationId xmlns:a16="http://schemas.microsoft.com/office/drawing/2014/main" id="{C3E94B04-FDAA-40C1-8149-FF15F7C64B50}"/>
              </a:ext>
            </a:extLst>
          </p:cNvPr>
          <p:cNvSpPr/>
          <p:nvPr/>
        </p:nvSpPr>
        <p:spPr bwMode="auto">
          <a:xfrm>
            <a:off x="1700165" y="2362977"/>
            <a:ext cx="1800225" cy="539750"/>
          </a:xfrm>
          <a:prstGeom prst="flowChartOffpageConnector">
            <a:avLst/>
          </a:prstGeom>
          <a:solidFill>
            <a:srgbClr val="C00000"/>
          </a:solidFill>
          <a:ln w="9525" cap="flat" cmpd="sng" algn="ctr">
            <a:solidFill>
              <a:schemeClr val="tx1"/>
            </a:solidFill>
            <a:prstDash val="solid"/>
            <a:round/>
            <a:headEnd type="none" w="med" len="med"/>
            <a:tailEnd type="none" w="med" len="med"/>
          </a:ln>
          <a:effectLst/>
        </p:spPr>
        <p:txBody>
          <a:bodyPr lIns="54000" tIns="10800" rIns="54000" bIns="10800" anchor="ctr" anchorCtr="1"/>
          <a:lstStyle/>
          <a:p>
            <a:pPr marL="342900" indent="-342900" algn="ctr" defTabSz="912813">
              <a:buClr>
                <a:srgbClr val="1E6E04"/>
              </a:buClr>
              <a:defRPr/>
            </a:pPr>
            <a:r>
              <a:rPr lang="ru-RU" sz="1400" b="1" dirty="0">
                <a:solidFill>
                  <a:schemeClr val="bg1"/>
                </a:solidFill>
              </a:rPr>
              <a:t>ПРАВО</a:t>
            </a:r>
          </a:p>
          <a:p>
            <a:pPr marL="342900" indent="-342900" algn="ctr" defTabSz="912813">
              <a:buClr>
                <a:srgbClr val="1E6E04"/>
              </a:buClr>
              <a:defRPr/>
            </a:pPr>
            <a:r>
              <a:rPr lang="ru-RU" sz="1400" b="1" dirty="0">
                <a:solidFill>
                  <a:schemeClr val="bg1"/>
                </a:solidFill>
              </a:rPr>
              <a:t>СОБСТВЕННОСТИ</a:t>
            </a:r>
          </a:p>
        </p:txBody>
      </p:sp>
      <p:sp>
        <p:nvSpPr>
          <p:cNvPr id="32" name="Прямоугольник 45">
            <a:extLst>
              <a:ext uri="{FF2B5EF4-FFF2-40B4-BE49-F238E27FC236}">
                <a16:creationId xmlns:a16="http://schemas.microsoft.com/office/drawing/2014/main" id="{D5F762A0-BAAB-49E4-AABA-D887542DF683}"/>
              </a:ext>
            </a:extLst>
          </p:cNvPr>
          <p:cNvSpPr>
            <a:spLocks noChangeArrowheads="1"/>
          </p:cNvSpPr>
          <p:nvPr/>
        </p:nvSpPr>
        <p:spPr bwMode="auto">
          <a:xfrm>
            <a:off x="6599190" y="2990040"/>
            <a:ext cx="1800225" cy="900113"/>
          </a:xfrm>
          <a:prstGeom prst="rect">
            <a:avLst/>
          </a:prstGeom>
          <a:solidFill>
            <a:schemeClr val="accent5">
              <a:lumMod val="40000"/>
              <a:lumOff val="60000"/>
            </a:schemeClr>
          </a:solidFill>
          <a:ln w="25400" algn="ctr">
            <a:solidFill>
              <a:srgbClr val="751219"/>
            </a:solidFill>
            <a:miter lim="800000"/>
            <a:headEnd/>
            <a:tailEnd/>
          </a:ln>
        </p:spPr>
        <p:txBody>
          <a:bodyPr lIns="18000" rIns="18000" anchor="ctr"/>
          <a:lstStyle>
            <a:lvl1pPr eaLnBrk="0" hangingPunct="0">
              <a:defRPr sz="1600">
                <a:solidFill>
                  <a:schemeClr val="tx1"/>
                </a:solidFill>
                <a:latin typeface="Times New Roman" panose="02020603050405020304" pitchFamily="18" charset="0"/>
                <a:cs typeface="Arial" panose="020B0604020202020204" pitchFamily="34" charset="0"/>
              </a:defRPr>
            </a:lvl1pPr>
            <a:lvl2pPr marL="742950" indent="-285750" eaLnBrk="0" hangingPunct="0">
              <a:defRPr sz="1600">
                <a:solidFill>
                  <a:schemeClr val="tx1"/>
                </a:solidFill>
                <a:latin typeface="Times New Roman" panose="02020603050405020304" pitchFamily="18" charset="0"/>
                <a:cs typeface="Arial" panose="020B0604020202020204" pitchFamily="34" charset="0"/>
              </a:defRPr>
            </a:lvl2pPr>
            <a:lvl3pPr marL="1143000" indent="-228600" eaLnBrk="0" hangingPunct="0">
              <a:defRPr sz="1600">
                <a:solidFill>
                  <a:schemeClr val="tx1"/>
                </a:solidFill>
                <a:latin typeface="Times New Roman" panose="02020603050405020304" pitchFamily="18" charset="0"/>
                <a:cs typeface="Arial" panose="020B0604020202020204" pitchFamily="34" charset="0"/>
              </a:defRPr>
            </a:lvl3pPr>
            <a:lvl4pPr marL="1600200" indent="-228600" eaLnBrk="0" hangingPunct="0">
              <a:defRPr sz="1600">
                <a:solidFill>
                  <a:schemeClr val="tx1"/>
                </a:solidFill>
                <a:latin typeface="Times New Roman" panose="02020603050405020304" pitchFamily="18" charset="0"/>
                <a:cs typeface="Arial" panose="020B0604020202020204" pitchFamily="34" charset="0"/>
              </a:defRPr>
            </a:lvl4pPr>
            <a:lvl5pPr marL="2057400" indent="-228600" eaLnBrk="0" hangingPunct="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eaLnBrk="1" hangingPunct="1">
              <a:defRPr/>
            </a:pPr>
            <a:endParaRPr lang="ru-RU" sz="1400" dirty="0"/>
          </a:p>
          <a:p>
            <a:pPr algn="ctr" eaLnBrk="1" hangingPunct="1">
              <a:defRPr/>
            </a:pPr>
            <a:r>
              <a:rPr lang="ru-RU" b="1" dirty="0">
                <a:solidFill>
                  <a:schemeClr val="dk1"/>
                </a:solidFill>
                <a:latin typeface="+mn-lt"/>
                <a:cs typeface="+mn-cs"/>
              </a:rPr>
              <a:t>АКЦИИ</a:t>
            </a:r>
          </a:p>
          <a:p>
            <a:pPr eaLnBrk="1" hangingPunct="1">
              <a:defRPr/>
            </a:pPr>
            <a:endParaRPr lang="ru-RU" sz="1100" b="1" dirty="0"/>
          </a:p>
        </p:txBody>
      </p:sp>
      <p:sp>
        <p:nvSpPr>
          <p:cNvPr id="33" name="Прямоугольник 45">
            <a:extLst>
              <a:ext uri="{FF2B5EF4-FFF2-40B4-BE49-F238E27FC236}">
                <a16:creationId xmlns:a16="http://schemas.microsoft.com/office/drawing/2014/main" id="{F4667C89-4E57-4816-BFCE-525E6AF9BF8E}"/>
              </a:ext>
            </a:extLst>
          </p:cNvPr>
          <p:cNvSpPr>
            <a:spLocks noChangeArrowheads="1"/>
          </p:cNvSpPr>
          <p:nvPr/>
        </p:nvSpPr>
        <p:spPr bwMode="auto">
          <a:xfrm>
            <a:off x="1736677" y="2926540"/>
            <a:ext cx="1800225" cy="900113"/>
          </a:xfrm>
          <a:prstGeom prst="rect">
            <a:avLst/>
          </a:prstGeom>
          <a:solidFill>
            <a:schemeClr val="accent5">
              <a:lumMod val="40000"/>
              <a:lumOff val="60000"/>
            </a:schemeClr>
          </a:solidFill>
          <a:ln w="25400" algn="ctr">
            <a:solidFill>
              <a:srgbClr val="751219"/>
            </a:solidFill>
            <a:miter lim="800000"/>
            <a:headEnd/>
            <a:tailEnd/>
          </a:ln>
        </p:spPr>
        <p:txBody>
          <a:bodyPr lIns="18000" rIns="18000" anchor="ctr"/>
          <a:lstStyle>
            <a:lvl1pPr eaLnBrk="0" hangingPunct="0">
              <a:defRPr sz="1600">
                <a:solidFill>
                  <a:schemeClr val="tx1"/>
                </a:solidFill>
                <a:latin typeface="Times New Roman" panose="02020603050405020304" pitchFamily="18" charset="0"/>
                <a:cs typeface="Arial" panose="020B0604020202020204" pitchFamily="34" charset="0"/>
              </a:defRPr>
            </a:lvl1pPr>
            <a:lvl2pPr marL="742950" indent="-285750" eaLnBrk="0" hangingPunct="0">
              <a:defRPr sz="1600">
                <a:solidFill>
                  <a:schemeClr val="tx1"/>
                </a:solidFill>
                <a:latin typeface="Times New Roman" panose="02020603050405020304" pitchFamily="18" charset="0"/>
                <a:cs typeface="Arial" panose="020B0604020202020204" pitchFamily="34" charset="0"/>
              </a:defRPr>
            </a:lvl2pPr>
            <a:lvl3pPr marL="1143000" indent="-228600" eaLnBrk="0" hangingPunct="0">
              <a:defRPr sz="1600">
                <a:solidFill>
                  <a:schemeClr val="tx1"/>
                </a:solidFill>
                <a:latin typeface="Times New Roman" panose="02020603050405020304" pitchFamily="18" charset="0"/>
                <a:cs typeface="Arial" panose="020B0604020202020204" pitchFamily="34" charset="0"/>
              </a:defRPr>
            </a:lvl3pPr>
            <a:lvl4pPr marL="1600200" indent="-228600" eaLnBrk="0" hangingPunct="0">
              <a:defRPr sz="1600">
                <a:solidFill>
                  <a:schemeClr val="tx1"/>
                </a:solidFill>
                <a:latin typeface="Times New Roman" panose="02020603050405020304" pitchFamily="18" charset="0"/>
                <a:cs typeface="Arial" panose="020B0604020202020204" pitchFamily="34" charset="0"/>
              </a:defRPr>
            </a:lvl4pPr>
            <a:lvl5pPr marL="2057400" indent="-228600" eaLnBrk="0" hangingPunct="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eaLnBrk="1" hangingPunct="1">
              <a:defRPr/>
            </a:pPr>
            <a:r>
              <a:rPr lang="ru-RU" sz="1400" b="1" dirty="0">
                <a:solidFill>
                  <a:schemeClr val="dk1"/>
                </a:solidFill>
                <a:latin typeface="+mn-lt"/>
                <a:cs typeface="+mn-cs"/>
              </a:rPr>
              <a:t>ДОЛЯ В УСТАВНОМ КАПИТАЛЕ ОБЩЕСТВА</a:t>
            </a:r>
          </a:p>
        </p:txBody>
      </p:sp>
      <p:sp>
        <p:nvSpPr>
          <p:cNvPr id="34" name="Стрелка вниз 4">
            <a:extLst>
              <a:ext uri="{FF2B5EF4-FFF2-40B4-BE49-F238E27FC236}">
                <a16:creationId xmlns:a16="http://schemas.microsoft.com/office/drawing/2014/main" id="{0E249E5C-0638-422E-A622-71A7695438D8}"/>
              </a:ext>
            </a:extLst>
          </p:cNvPr>
          <p:cNvSpPr/>
          <p:nvPr/>
        </p:nvSpPr>
        <p:spPr bwMode="auto">
          <a:xfrm rot="20255467">
            <a:off x="3732165" y="1996264"/>
            <a:ext cx="180975" cy="1619250"/>
          </a:xfrm>
          <a:prstGeom prst="downArrow">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lIns="54000" tIns="10800" rIns="54000" bIns="10800" anchor="ctr" anchorCtr="1"/>
          <a:lstStyle/>
          <a:p>
            <a:pPr marL="342900" indent="-342900" algn="just" defTabSz="912813">
              <a:lnSpc>
                <a:spcPct val="90000"/>
              </a:lnSpc>
              <a:spcBef>
                <a:spcPct val="40000"/>
              </a:spcBef>
              <a:buClr>
                <a:srgbClr val="1E6E04"/>
              </a:buClr>
              <a:defRPr/>
            </a:pPr>
            <a:endParaRPr lang="ru-RU" dirty="0"/>
          </a:p>
        </p:txBody>
      </p:sp>
      <p:sp>
        <p:nvSpPr>
          <p:cNvPr id="35" name="Стрелка вниз 42">
            <a:extLst>
              <a:ext uri="{FF2B5EF4-FFF2-40B4-BE49-F238E27FC236}">
                <a16:creationId xmlns:a16="http://schemas.microsoft.com/office/drawing/2014/main" id="{CD1FA1F1-4777-48A0-84CE-2BD8B9F3D777}"/>
              </a:ext>
            </a:extLst>
          </p:cNvPr>
          <p:cNvSpPr/>
          <p:nvPr/>
        </p:nvSpPr>
        <p:spPr bwMode="auto">
          <a:xfrm rot="1336908" flipH="1">
            <a:off x="6159452" y="2031189"/>
            <a:ext cx="180975" cy="1620838"/>
          </a:xfrm>
          <a:prstGeom prst="downArrow">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lIns="54000" tIns="10800" rIns="54000" bIns="10800" anchor="ctr" anchorCtr="1"/>
          <a:lstStyle/>
          <a:p>
            <a:pPr marL="342900" indent="-342900" algn="just" defTabSz="912813">
              <a:lnSpc>
                <a:spcPct val="90000"/>
              </a:lnSpc>
              <a:spcBef>
                <a:spcPct val="40000"/>
              </a:spcBef>
              <a:buClr>
                <a:srgbClr val="1E6E04"/>
              </a:buClr>
              <a:defRPr/>
            </a:pPr>
            <a:endParaRPr lang="ru-RU"/>
          </a:p>
        </p:txBody>
      </p:sp>
      <p:sp>
        <p:nvSpPr>
          <p:cNvPr id="36" name="Волна 35">
            <a:extLst>
              <a:ext uri="{FF2B5EF4-FFF2-40B4-BE49-F238E27FC236}">
                <a16:creationId xmlns:a16="http://schemas.microsoft.com/office/drawing/2014/main" id="{900DFAF4-3CE6-491F-A242-71DB09F280AE}"/>
              </a:ext>
            </a:extLst>
          </p:cNvPr>
          <p:cNvSpPr/>
          <p:nvPr/>
        </p:nvSpPr>
        <p:spPr bwMode="auto">
          <a:xfrm>
            <a:off x="4117926" y="2548715"/>
            <a:ext cx="1798638" cy="792163"/>
          </a:xfrm>
          <a:prstGeom prst="wave">
            <a:avLst/>
          </a:prstGeom>
          <a:solidFill>
            <a:schemeClr val="accent6">
              <a:lumMod val="40000"/>
              <a:lumOff val="60000"/>
            </a:schemeClr>
          </a:solid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lIns="54000" tIns="10800" rIns="54000" bIns="10800" anchor="ctr" anchorCtr="1"/>
          <a:lstStyle/>
          <a:p>
            <a:pPr marL="342900" indent="-342900" algn="ctr" defTabSz="912813">
              <a:lnSpc>
                <a:spcPct val="90000"/>
              </a:lnSpc>
              <a:spcBef>
                <a:spcPct val="40000"/>
              </a:spcBef>
              <a:buClr>
                <a:srgbClr val="1E6E04"/>
              </a:buClr>
              <a:defRPr/>
            </a:pPr>
            <a:r>
              <a:rPr lang="ru-RU" sz="1400" b="1" dirty="0">
                <a:solidFill>
                  <a:schemeClr val="tx1"/>
                </a:solidFill>
                <a:latin typeface="Times New Roman" pitchFamily="18" charset="0"/>
              </a:rPr>
              <a:t>КОРПОРАТИВНЫЕ ОТНОШЕНИЯ</a:t>
            </a:r>
          </a:p>
        </p:txBody>
      </p:sp>
    </p:spTree>
    <p:extLst>
      <p:ext uri="{BB962C8B-B14F-4D97-AF65-F5344CB8AC3E}">
        <p14:creationId xmlns:p14="http://schemas.microsoft.com/office/powerpoint/2010/main" val="3702144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a:extLst>
              <a:ext uri="{FF2B5EF4-FFF2-40B4-BE49-F238E27FC236}">
                <a16:creationId xmlns:a16="http://schemas.microsoft.com/office/drawing/2014/main" id="{290F0B8A-867B-4526-9AEE-09DD6D3AF7E6}"/>
              </a:ext>
            </a:extLst>
          </p:cNvPr>
          <p:cNvSpPr>
            <a:spLocks noGrp="1" noChangeArrowheads="1"/>
          </p:cNvSpPr>
          <p:nvPr>
            <p:ph type="title"/>
          </p:nvPr>
        </p:nvSpPr>
        <p:spPr>
          <a:xfrm>
            <a:off x="366713" y="-128588"/>
            <a:ext cx="9144001" cy="1044576"/>
          </a:xfrm>
        </p:spPr>
        <p:txBody>
          <a:bodyPr/>
          <a:lstStyle/>
          <a:p>
            <a:pPr algn="ctr"/>
            <a:r>
              <a:rPr lang="ru-RU" altLang="ru-RU" sz="2000" b="1" dirty="0"/>
              <a:t>СООТНОШЕНИЕ КОРПОРАТИВНЫХ ПРАВ И </a:t>
            </a:r>
            <a:br>
              <a:rPr lang="ru-RU" altLang="ru-RU" sz="2000" b="1" dirty="0"/>
            </a:br>
            <a:r>
              <a:rPr lang="ru-RU" altLang="ru-RU" sz="2000" b="1" dirty="0"/>
              <a:t>ПРАВА СОБСТВЕННОСТИ</a:t>
            </a:r>
          </a:p>
        </p:txBody>
      </p:sp>
      <p:sp>
        <p:nvSpPr>
          <p:cNvPr id="2" name="Прямоугольник 45">
            <a:extLst>
              <a:ext uri="{FF2B5EF4-FFF2-40B4-BE49-F238E27FC236}">
                <a16:creationId xmlns:a16="http://schemas.microsoft.com/office/drawing/2014/main" id="{F9BFF9B4-19D8-44A3-ADEC-698AD9E594A0}"/>
              </a:ext>
            </a:extLst>
          </p:cNvPr>
          <p:cNvSpPr>
            <a:spLocks noChangeArrowheads="1"/>
          </p:cNvSpPr>
          <p:nvPr/>
        </p:nvSpPr>
        <p:spPr bwMode="auto">
          <a:xfrm>
            <a:off x="3981450" y="3932239"/>
            <a:ext cx="2160588" cy="574675"/>
          </a:xfrm>
          <a:prstGeom prst="rect">
            <a:avLst/>
          </a:prstGeom>
          <a:solidFill>
            <a:schemeClr val="accent5">
              <a:lumMod val="60000"/>
              <a:lumOff val="40000"/>
            </a:schemeClr>
          </a:solidFill>
          <a:ln w="25400" algn="ctr">
            <a:solidFill>
              <a:srgbClr val="751219"/>
            </a:solidFill>
            <a:miter lim="800000"/>
            <a:headEnd/>
            <a:tailEnd/>
          </a:ln>
        </p:spPr>
        <p:txBody>
          <a:bodyPr lIns="18000" rIns="18000" anchor="ctr"/>
          <a:lstStyle>
            <a:lvl1pPr eaLnBrk="0" hangingPunct="0">
              <a:defRPr sz="1600">
                <a:solidFill>
                  <a:schemeClr val="tx1"/>
                </a:solidFill>
                <a:latin typeface="Times New Roman" panose="02020603050405020304" pitchFamily="18" charset="0"/>
                <a:cs typeface="Arial" panose="020B0604020202020204" pitchFamily="34" charset="0"/>
              </a:defRPr>
            </a:lvl1pPr>
            <a:lvl2pPr marL="742950" indent="-285750" eaLnBrk="0" hangingPunct="0">
              <a:defRPr sz="1600">
                <a:solidFill>
                  <a:schemeClr val="tx1"/>
                </a:solidFill>
                <a:latin typeface="Times New Roman" panose="02020603050405020304" pitchFamily="18" charset="0"/>
                <a:cs typeface="Arial" panose="020B0604020202020204" pitchFamily="34" charset="0"/>
              </a:defRPr>
            </a:lvl2pPr>
            <a:lvl3pPr marL="1143000" indent="-228600" eaLnBrk="0" hangingPunct="0">
              <a:defRPr sz="1600">
                <a:solidFill>
                  <a:schemeClr val="tx1"/>
                </a:solidFill>
                <a:latin typeface="Times New Roman" panose="02020603050405020304" pitchFamily="18" charset="0"/>
                <a:cs typeface="Arial" panose="020B0604020202020204" pitchFamily="34" charset="0"/>
              </a:defRPr>
            </a:lvl3pPr>
            <a:lvl4pPr marL="1600200" indent="-228600" eaLnBrk="0" hangingPunct="0">
              <a:defRPr sz="1600">
                <a:solidFill>
                  <a:schemeClr val="tx1"/>
                </a:solidFill>
                <a:latin typeface="Times New Roman" panose="02020603050405020304" pitchFamily="18" charset="0"/>
                <a:cs typeface="Arial" panose="020B0604020202020204" pitchFamily="34" charset="0"/>
              </a:defRPr>
            </a:lvl4pPr>
            <a:lvl5pPr marL="2057400" indent="-228600" eaLnBrk="0" hangingPunct="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eaLnBrk="1" hangingPunct="1">
              <a:defRPr/>
            </a:pPr>
            <a:endParaRPr lang="ru-RU" sz="1400" dirty="0"/>
          </a:p>
          <a:p>
            <a:pPr algn="ctr" eaLnBrk="1" hangingPunct="1">
              <a:defRPr/>
            </a:pPr>
            <a:endParaRPr lang="ru-RU" sz="1100" b="1" dirty="0">
              <a:solidFill>
                <a:srgbClr val="000000"/>
              </a:solidFill>
              <a:latin typeface="Arial" panose="020B0604020202020204" pitchFamily="34" charset="0"/>
            </a:endParaRPr>
          </a:p>
          <a:p>
            <a:pPr algn="ctr" eaLnBrk="1" hangingPunct="1">
              <a:defRPr/>
            </a:pPr>
            <a:r>
              <a:rPr lang="ru-RU" b="1" dirty="0">
                <a:solidFill>
                  <a:srgbClr val="000000"/>
                </a:solidFill>
                <a:latin typeface="Arial" panose="020B0604020202020204" pitchFamily="34" charset="0"/>
              </a:rPr>
              <a:t>ИМУЩЕСТВО  КОРПОРАЦИИ</a:t>
            </a:r>
          </a:p>
          <a:p>
            <a:pPr eaLnBrk="1" hangingPunct="1">
              <a:defRPr/>
            </a:pPr>
            <a:endParaRPr lang="ru-RU" sz="1100" b="1" dirty="0"/>
          </a:p>
          <a:p>
            <a:pPr eaLnBrk="1" hangingPunct="1">
              <a:defRPr/>
            </a:pPr>
            <a:endParaRPr lang="ru-RU" sz="1100" b="1" dirty="0"/>
          </a:p>
        </p:txBody>
      </p:sp>
      <p:sp>
        <p:nvSpPr>
          <p:cNvPr id="11277" name="Прямоугольник 45">
            <a:extLst>
              <a:ext uri="{FF2B5EF4-FFF2-40B4-BE49-F238E27FC236}">
                <a16:creationId xmlns:a16="http://schemas.microsoft.com/office/drawing/2014/main" id="{D98BD4A5-521F-4748-A532-C7B6A616D3D8}"/>
              </a:ext>
            </a:extLst>
          </p:cNvPr>
          <p:cNvSpPr>
            <a:spLocks noChangeArrowheads="1"/>
          </p:cNvSpPr>
          <p:nvPr/>
        </p:nvSpPr>
        <p:spPr bwMode="auto">
          <a:xfrm>
            <a:off x="3981450" y="2541589"/>
            <a:ext cx="2160588" cy="828675"/>
          </a:xfrm>
          <a:prstGeom prst="rect">
            <a:avLst/>
          </a:prstGeom>
          <a:solidFill>
            <a:srgbClr val="FFF3D2"/>
          </a:solidFill>
          <a:ln w="25400" algn="ctr">
            <a:solidFill>
              <a:srgbClr val="751219"/>
            </a:solidFill>
            <a:miter lim="800000"/>
            <a:headEnd/>
            <a:tailEnd/>
          </a:ln>
        </p:spPr>
        <p:txBody>
          <a:bodyPr lIns="18000" rIns="18000" anchor="ctr"/>
          <a:lstStyle>
            <a:lvl1pPr eaLnBrk="0" hangingPunct="0">
              <a:defRPr sz="1600">
                <a:solidFill>
                  <a:schemeClr val="tx1"/>
                </a:solidFill>
                <a:latin typeface="Times New Roman" panose="02020603050405020304" pitchFamily="18" charset="0"/>
                <a:cs typeface="Arial" panose="020B0604020202020204" pitchFamily="34" charset="0"/>
              </a:defRPr>
            </a:lvl1pPr>
            <a:lvl2pPr marL="742950" indent="-285750" eaLnBrk="0" hangingPunct="0">
              <a:defRPr sz="1600">
                <a:solidFill>
                  <a:schemeClr val="tx1"/>
                </a:solidFill>
                <a:latin typeface="Times New Roman" panose="02020603050405020304" pitchFamily="18" charset="0"/>
                <a:cs typeface="Arial" panose="020B0604020202020204" pitchFamily="34" charset="0"/>
              </a:defRPr>
            </a:lvl2pPr>
            <a:lvl3pPr marL="1143000" indent="-228600" eaLnBrk="0" hangingPunct="0">
              <a:defRPr sz="1600">
                <a:solidFill>
                  <a:schemeClr val="tx1"/>
                </a:solidFill>
                <a:latin typeface="Times New Roman" panose="02020603050405020304" pitchFamily="18" charset="0"/>
                <a:cs typeface="Arial" panose="020B0604020202020204" pitchFamily="34" charset="0"/>
              </a:defRPr>
            </a:lvl3pPr>
            <a:lvl4pPr marL="1600200" indent="-228600" eaLnBrk="0" hangingPunct="0">
              <a:defRPr sz="1600">
                <a:solidFill>
                  <a:schemeClr val="tx1"/>
                </a:solidFill>
                <a:latin typeface="Times New Roman" panose="02020603050405020304" pitchFamily="18" charset="0"/>
                <a:cs typeface="Arial" panose="020B0604020202020204" pitchFamily="34" charset="0"/>
              </a:defRPr>
            </a:lvl4pPr>
            <a:lvl5pPr marL="2057400" indent="-228600" eaLnBrk="0" hangingPunct="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eaLnBrk="1" hangingPunct="1">
              <a:defRPr/>
            </a:pPr>
            <a:endParaRPr lang="ru-RU" sz="1400" dirty="0"/>
          </a:p>
          <a:p>
            <a:pPr algn="ctr" eaLnBrk="1" hangingPunct="1">
              <a:defRPr/>
            </a:pPr>
            <a:r>
              <a:rPr lang="ru-RU" sz="1400" b="1" dirty="0">
                <a:solidFill>
                  <a:schemeClr val="dk1"/>
                </a:solidFill>
                <a:latin typeface="+mn-lt"/>
                <a:cs typeface="+mn-cs"/>
              </a:rPr>
              <a:t>КОРПОРАЦИЯ </a:t>
            </a:r>
            <a:r>
              <a:rPr lang="ru-RU" sz="1400" dirty="0"/>
              <a:t>—</a:t>
            </a:r>
            <a:r>
              <a:rPr lang="ru-RU" sz="1400" b="1" dirty="0">
                <a:solidFill>
                  <a:schemeClr val="dk1"/>
                </a:solidFill>
                <a:latin typeface="+mn-lt"/>
                <a:cs typeface="+mn-cs"/>
              </a:rPr>
              <a:t> СОБСТВЕННИК СВОЕГО ИМУЩЕСТВА</a:t>
            </a:r>
          </a:p>
          <a:p>
            <a:pPr eaLnBrk="1" hangingPunct="1">
              <a:defRPr/>
            </a:pPr>
            <a:endParaRPr lang="ru-RU" sz="1100" b="1" dirty="0"/>
          </a:p>
        </p:txBody>
      </p:sp>
      <p:sp>
        <p:nvSpPr>
          <p:cNvPr id="29" name="Прямоугольник с двумя скругленными соседними углами 19">
            <a:extLst>
              <a:ext uri="{FF2B5EF4-FFF2-40B4-BE49-F238E27FC236}">
                <a16:creationId xmlns:a16="http://schemas.microsoft.com/office/drawing/2014/main" id="{C3A70B4B-2ED3-4DB1-9866-6EC48A80D134}"/>
              </a:ext>
            </a:extLst>
          </p:cNvPr>
          <p:cNvSpPr>
            <a:spLocks noChangeArrowheads="1"/>
          </p:cNvSpPr>
          <p:nvPr/>
        </p:nvSpPr>
        <p:spPr bwMode="auto">
          <a:xfrm>
            <a:off x="6519864" y="954076"/>
            <a:ext cx="1800225" cy="360363"/>
          </a:xfrm>
          <a:prstGeom prst="roundRect">
            <a:avLst/>
          </a:prstGeom>
          <a:solidFill>
            <a:schemeClr val="bg2"/>
          </a:solidFill>
          <a:ln>
            <a:headEnd/>
            <a:tailEnd/>
          </a:ln>
        </p:spPr>
        <p:style>
          <a:lnRef idx="2">
            <a:schemeClr val="dk1"/>
          </a:lnRef>
          <a:fillRef idx="1">
            <a:schemeClr val="lt1"/>
          </a:fillRef>
          <a:effectRef idx="0">
            <a:schemeClr val="dk1"/>
          </a:effectRef>
          <a:fontRef idx="minor">
            <a:schemeClr val="dk1"/>
          </a:fontRef>
        </p:style>
        <p:txBody>
          <a:bodyPr anchor="ctr"/>
          <a:lstStyle/>
          <a:p>
            <a:pPr algn="ctr">
              <a:defRPr/>
            </a:pPr>
            <a:r>
              <a:rPr lang="ru-RU" sz="1400" b="1" dirty="0">
                <a:solidFill>
                  <a:schemeClr val="tx2"/>
                </a:solidFill>
              </a:rPr>
              <a:t>УЧАСТНИК АО</a:t>
            </a:r>
          </a:p>
        </p:txBody>
      </p:sp>
      <p:sp>
        <p:nvSpPr>
          <p:cNvPr id="26" name="Блок-схема: ссылка на другую страницу 25">
            <a:extLst>
              <a:ext uri="{FF2B5EF4-FFF2-40B4-BE49-F238E27FC236}">
                <a16:creationId xmlns:a16="http://schemas.microsoft.com/office/drawing/2014/main" id="{8AEED609-7920-4317-BE84-6C9DE4242F9A}"/>
              </a:ext>
            </a:extLst>
          </p:cNvPr>
          <p:cNvSpPr/>
          <p:nvPr/>
        </p:nvSpPr>
        <p:spPr bwMode="auto">
          <a:xfrm>
            <a:off x="6454776" y="1398588"/>
            <a:ext cx="1800225" cy="539750"/>
          </a:xfrm>
          <a:prstGeom prst="flowChartOffpageConnector">
            <a:avLst/>
          </a:prstGeom>
          <a:solidFill>
            <a:srgbClr val="C00000"/>
          </a:solidFill>
          <a:ln w="9525" cap="flat" cmpd="sng" algn="ctr">
            <a:solidFill>
              <a:schemeClr val="tx1"/>
            </a:solidFill>
            <a:prstDash val="solid"/>
            <a:round/>
            <a:headEnd type="none" w="med" len="med"/>
            <a:tailEnd type="none" w="med" len="med"/>
          </a:ln>
          <a:effectLst/>
        </p:spPr>
        <p:txBody>
          <a:bodyPr lIns="54000" tIns="10800" rIns="54000" bIns="10800" anchor="ctr" anchorCtr="1"/>
          <a:lstStyle/>
          <a:p>
            <a:pPr marL="342900" indent="-342900" algn="ctr" defTabSz="912813">
              <a:buClr>
                <a:srgbClr val="1E6E04"/>
              </a:buClr>
              <a:defRPr/>
            </a:pPr>
            <a:r>
              <a:rPr lang="ru-RU" sz="1400" b="1" dirty="0">
                <a:solidFill>
                  <a:schemeClr val="bg1"/>
                </a:solidFill>
              </a:rPr>
              <a:t>ПРАВО</a:t>
            </a:r>
          </a:p>
          <a:p>
            <a:pPr marL="342900" indent="-342900" algn="ctr" defTabSz="912813">
              <a:buClr>
                <a:srgbClr val="1E6E04"/>
              </a:buClr>
              <a:defRPr/>
            </a:pPr>
            <a:r>
              <a:rPr lang="ru-RU" sz="1400" b="1" dirty="0">
                <a:solidFill>
                  <a:schemeClr val="bg1"/>
                </a:solidFill>
              </a:rPr>
              <a:t>СОБСТВЕННОСТИ</a:t>
            </a:r>
          </a:p>
        </p:txBody>
      </p:sp>
      <p:sp>
        <p:nvSpPr>
          <p:cNvPr id="32" name="Блок-схема: ссылка на другую страницу 31">
            <a:extLst>
              <a:ext uri="{FF2B5EF4-FFF2-40B4-BE49-F238E27FC236}">
                <a16:creationId xmlns:a16="http://schemas.microsoft.com/office/drawing/2014/main" id="{B2986555-AEA7-41C7-8D14-E9BFB2AB4E23}"/>
              </a:ext>
            </a:extLst>
          </p:cNvPr>
          <p:cNvSpPr/>
          <p:nvPr/>
        </p:nvSpPr>
        <p:spPr bwMode="auto">
          <a:xfrm>
            <a:off x="4000501" y="3319464"/>
            <a:ext cx="2124075" cy="612775"/>
          </a:xfrm>
          <a:prstGeom prst="flowChartOffpageConnector">
            <a:avLst/>
          </a:prstGeom>
          <a:solidFill>
            <a:srgbClr val="C00000"/>
          </a:solidFill>
          <a:ln w="9525" cap="flat" cmpd="sng" algn="ctr">
            <a:solidFill>
              <a:schemeClr val="tx1"/>
            </a:solidFill>
            <a:prstDash val="solid"/>
            <a:round/>
            <a:headEnd type="none" w="med" len="med"/>
            <a:tailEnd type="none" w="med" len="med"/>
          </a:ln>
          <a:effectLst/>
        </p:spPr>
        <p:txBody>
          <a:bodyPr lIns="54000" tIns="10800" rIns="54000" bIns="10800" anchor="ctr" anchorCtr="1"/>
          <a:lstStyle/>
          <a:p>
            <a:pPr marL="342900" indent="-342900" algn="ctr" defTabSz="912813">
              <a:buClr>
                <a:srgbClr val="1E6E04"/>
              </a:buClr>
              <a:defRPr/>
            </a:pPr>
            <a:r>
              <a:rPr lang="ru-RU" b="1" dirty="0">
                <a:solidFill>
                  <a:schemeClr val="tx2"/>
                </a:solidFill>
              </a:rPr>
              <a:t>право</a:t>
            </a:r>
          </a:p>
          <a:p>
            <a:pPr marL="342900" indent="-342900" algn="ctr" defTabSz="912813">
              <a:buClr>
                <a:srgbClr val="1E6E04"/>
              </a:buClr>
              <a:defRPr/>
            </a:pPr>
            <a:r>
              <a:rPr lang="ru-RU" sz="1400" b="1" dirty="0">
                <a:solidFill>
                  <a:schemeClr val="tx2"/>
                </a:solidFill>
              </a:rPr>
              <a:t>СОБСТВЕННОСТИ</a:t>
            </a:r>
          </a:p>
        </p:txBody>
      </p:sp>
      <p:sp>
        <p:nvSpPr>
          <p:cNvPr id="34" name="Прямоугольник с двумя скругленными соседними углами 19">
            <a:extLst>
              <a:ext uri="{FF2B5EF4-FFF2-40B4-BE49-F238E27FC236}">
                <a16:creationId xmlns:a16="http://schemas.microsoft.com/office/drawing/2014/main" id="{86B6A661-7880-44AA-95A2-5AF4DA536485}"/>
              </a:ext>
            </a:extLst>
          </p:cNvPr>
          <p:cNvSpPr>
            <a:spLocks noChangeArrowheads="1"/>
          </p:cNvSpPr>
          <p:nvPr/>
        </p:nvSpPr>
        <p:spPr bwMode="auto">
          <a:xfrm>
            <a:off x="1592567" y="908730"/>
            <a:ext cx="1800225" cy="360363"/>
          </a:xfrm>
          <a:prstGeom prst="roundRect">
            <a:avLst/>
          </a:prstGeom>
          <a:solidFill>
            <a:schemeClr val="bg2"/>
          </a:solidFill>
          <a:ln>
            <a:headEnd/>
            <a:tailEnd/>
          </a:ln>
        </p:spPr>
        <p:style>
          <a:lnRef idx="2">
            <a:schemeClr val="dk1"/>
          </a:lnRef>
          <a:fillRef idx="1">
            <a:schemeClr val="lt1"/>
          </a:fillRef>
          <a:effectRef idx="0">
            <a:schemeClr val="dk1"/>
          </a:effectRef>
          <a:fontRef idx="minor">
            <a:schemeClr val="dk1"/>
          </a:fontRef>
        </p:style>
        <p:txBody>
          <a:bodyPr anchor="ctr"/>
          <a:lstStyle/>
          <a:p>
            <a:pPr marL="342900" indent="-342900" algn="ctr" defTabSz="912813">
              <a:buClr>
                <a:srgbClr val="1E6E04"/>
              </a:buClr>
              <a:defRPr/>
            </a:pPr>
            <a:r>
              <a:rPr lang="ru-RU" sz="1400" b="1" dirty="0">
                <a:solidFill>
                  <a:schemeClr val="tx2"/>
                </a:solidFill>
              </a:rPr>
              <a:t>УЧАСТНИК ООО</a:t>
            </a:r>
          </a:p>
        </p:txBody>
      </p:sp>
      <p:sp>
        <p:nvSpPr>
          <p:cNvPr id="36" name="Блок-схема: ссылка на другую страницу 35">
            <a:extLst>
              <a:ext uri="{FF2B5EF4-FFF2-40B4-BE49-F238E27FC236}">
                <a16:creationId xmlns:a16="http://schemas.microsoft.com/office/drawing/2014/main" id="{C2F657D3-730C-469C-AD61-5BD2FF51A702}"/>
              </a:ext>
            </a:extLst>
          </p:cNvPr>
          <p:cNvSpPr/>
          <p:nvPr/>
        </p:nvSpPr>
        <p:spPr bwMode="auto">
          <a:xfrm>
            <a:off x="1620839" y="1363663"/>
            <a:ext cx="1800225" cy="539750"/>
          </a:xfrm>
          <a:prstGeom prst="flowChartOffpageConnector">
            <a:avLst/>
          </a:prstGeom>
          <a:solidFill>
            <a:srgbClr val="C00000"/>
          </a:solidFill>
          <a:ln w="9525" cap="flat" cmpd="sng" algn="ctr">
            <a:solidFill>
              <a:schemeClr val="tx1"/>
            </a:solidFill>
            <a:prstDash val="solid"/>
            <a:round/>
            <a:headEnd type="none" w="med" len="med"/>
            <a:tailEnd type="none" w="med" len="med"/>
          </a:ln>
          <a:effectLst/>
        </p:spPr>
        <p:txBody>
          <a:bodyPr lIns="54000" tIns="10800" rIns="54000" bIns="10800" anchor="ctr" anchorCtr="1"/>
          <a:lstStyle/>
          <a:p>
            <a:pPr marL="342900" indent="-342900" algn="ctr" defTabSz="912813">
              <a:buClr>
                <a:srgbClr val="1E6E04"/>
              </a:buClr>
              <a:defRPr/>
            </a:pPr>
            <a:r>
              <a:rPr lang="ru-RU" sz="1400" b="1" dirty="0">
                <a:solidFill>
                  <a:schemeClr val="bg1"/>
                </a:solidFill>
              </a:rPr>
              <a:t>ПРАВО</a:t>
            </a:r>
          </a:p>
          <a:p>
            <a:pPr marL="342900" indent="-342900" algn="ctr" defTabSz="912813">
              <a:buClr>
                <a:srgbClr val="1E6E04"/>
              </a:buClr>
              <a:defRPr/>
            </a:pPr>
            <a:r>
              <a:rPr lang="ru-RU" sz="1400" b="1" dirty="0">
                <a:solidFill>
                  <a:schemeClr val="bg1"/>
                </a:solidFill>
              </a:rPr>
              <a:t>СОБСТВЕННОСТИ</a:t>
            </a:r>
          </a:p>
        </p:txBody>
      </p:sp>
      <p:sp>
        <p:nvSpPr>
          <p:cNvPr id="38" name="Прямоугольник 45">
            <a:extLst>
              <a:ext uri="{FF2B5EF4-FFF2-40B4-BE49-F238E27FC236}">
                <a16:creationId xmlns:a16="http://schemas.microsoft.com/office/drawing/2014/main" id="{26999E6D-1A9C-4AC2-AD84-FAA7C956FD75}"/>
              </a:ext>
            </a:extLst>
          </p:cNvPr>
          <p:cNvSpPr>
            <a:spLocks noChangeArrowheads="1"/>
          </p:cNvSpPr>
          <p:nvPr/>
        </p:nvSpPr>
        <p:spPr bwMode="auto">
          <a:xfrm>
            <a:off x="6519864" y="1990726"/>
            <a:ext cx="1800225" cy="900113"/>
          </a:xfrm>
          <a:prstGeom prst="rect">
            <a:avLst/>
          </a:prstGeom>
          <a:solidFill>
            <a:schemeClr val="accent5">
              <a:lumMod val="40000"/>
              <a:lumOff val="60000"/>
            </a:schemeClr>
          </a:solidFill>
          <a:ln w="25400" algn="ctr">
            <a:solidFill>
              <a:srgbClr val="751219"/>
            </a:solidFill>
            <a:miter lim="800000"/>
            <a:headEnd/>
            <a:tailEnd/>
          </a:ln>
        </p:spPr>
        <p:txBody>
          <a:bodyPr lIns="18000" rIns="18000" anchor="ctr"/>
          <a:lstStyle>
            <a:lvl1pPr eaLnBrk="0" hangingPunct="0">
              <a:defRPr sz="1600">
                <a:solidFill>
                  <a:schemeClr val="tx1"/>
                </a:solidFill>
                <a:latin typeface="Times New Roman" panose="02020603050405020304" pitchFamily="18" charset="0"/>
                <a:cs typeface="Arial" panose="020B0604020202020204" pitchFamily="34" charset="0"/>
              </a:defRPr>
            </a:lvl1pPr>
            <a:lvl2pPr marL="742950" indent="-285750" eaLnBrk="0" hangingPunct="0">
              <a:defRPr sz="1600">
                <a:solidFill>
                  <a:schemeClr val="tx1"/>
                </a:solidFill>
                <a:latin typeface="Times New Roman" panose="02020603050405020304" pitchFamily="18" charset="0"/>
                <a:cs typeface="Arial" panose="020B0604020202020204" pitchFamily="34" charset="0"/>
              </a:defRPr>
            </a:lvl2pPr>
            <a:lvl3pPr marL="1143000" indent="-228600" eaLnBrk="0" hangingPunct="0">
              <a:defRPr sz="1600">
                <a:solidFill>
                  <a:schemeClr val="tx1"/>
                </a:solidFill>
                <a:latin typeface="Times New Roman" panose="02020603050405020304" pitchFamily="18" charset="0"/>
                <a:cs typeface="Arial" panose="020B0604020202020204" pitchFamily="34" charset="0"/>
              </a:defRPr>
            </a:lvl3pPr>
            <a:lvl4pPr marL="1600200" indent="-228600" eaLnBrk="0" hangingPunct="0">
              <a:defRPr sz="1600">
                <a:solidFill>
                  <a:schemeClr val="tx1"/>
                </a:solidFill>
                <a:latin typeface="Times New Roman" panose="02020603050405020304" pitchFamily="18" charset="0"/>
                <a:cs typeface="Arial" panose="020B0604020202020204" pitchFamily="34" charset="0"/>
              </a:defRPr>
            </a:lvl4pPr>
            <a:lvl5pPr marL="2057400" indent="-228600" eaLnBrk="0" hangingPunct="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eaLnBrk="1" hangingPunct="1">
              <a:defRPr/>
            </a:pPr>
            <a:endParaRPr lang="ru-RU" sz="1400" dirty="0"/>
          </a:p>
          <a:p>
            <a:pPr algn="ctr" eaLnBrk="1" hangingPunct="1">
              <a:defRPr/>
            </a:pPr>
            <a:r>
              <a:rPr lang="ru-RU" b="1" dirty="0">
                <a:solidFill>
                  <a:schemeClr val="dk1"/>
                </a:solidFill>
                <a:latin typeface="+mn-lt"/>
                <a:cs typeface="+mn-cs"/>
              </a:rPr>
              <a:t>АКЦИИ</a:t>
            </a:r>
          </a:p>
          <a:p>
            <a:pPr eaLnBrk="1" hangingPunct="1">
              <a:defRPr/>
            </a:pPr>
            <a:endParaRPr lang="ru-RU" sz="1100" b="1" dirty="0"/>
          </a:p>
        </p:txBody>
      </p:sp>
      <p:sp>
        <p:nvSpPr>
          <p:cNvPr id="41" name="Прямоугольник 45">
            <a:extLst>
              <a:ext uri="{FF2B5EF4-FFF2-40B4-BE49-F238E27FC236}">
                <a16:creationId xmlns:a16="http://schemas.microsoft.com/office/drawing/2014/main" id="{48888C11-077E-4E09-B6BA-42A5033CD88C}"/>
              </a:ext>
            </a:extLst>
          </p:cNvPr>
          <p:cNvSpPr>
            <a:spLocks noChangeArrowheads="1"/>
          </p:cNvSpPr>
          <p:nvPr/>
        </p:nvSpPr>
        <p:spPr bwMode="auto">
          <a:xfrm>
            <a:off x="1657351" y="1927226"/>
            <a:ext cx="1800225" cy="900113"/>
          </a:xfrm>
          <a:prstGeom prst="rect">
            <a:avLst/>
          </a:prstGeom>
          <a:solidFill>
            <a:schemeClr val="accent5">
              <a:lumMod val="40000"/>
              <a:lumOff val="60000"/>
            </a:schemeClr>
          </a:solidFill>
          <a:ln w="25400" algn="ctr">
            <a:solidFill>
              <a:srgbClr val="751219"/>
            </a:solidFill>
            <a:miter lim="800000"/>
            <a:headEnd/>
            <a:tailEnd/>
          </a:ln>
        </p:spPr>
        <p:txBody>
          <a:bodyPr lIns="18000" rIns="18000" anchor="ctr"/>
          <a:lstStyle>
            <a:lvl1pPr eaLnBrk="0" hangingPunct="0">
              <a:defRPr sz="1600">
                <a:solidFill>
                  <a:schemeClr val="tx1"/>
                </a:solidFill>
                <a:latin typeface="Times New Roman" panose="02020603050405020304" pitchFamily="18" charset="0"/>
                <a:cs typeface="Arial" panose="020B0604020202020204" pitchFamily="34" charset="0"/>
              </a:defRPr>
            </a:lvl1pPr>
            <a:lvl2pPr marL="742950" indent="-285750" eaLnBrk="0" hangingPunct="0">
              <a:defRPr sz="1600">
                <a:solidFill>
                  <a:schemeClr val="tx1"/>
                </a:solidFill>
                <a:latin typeface="Times New Roman" panose="02020603050405020304" pitchFamily="18" charset="0"/>
                <a:cs typeface="Arial" panose="020B0604020202020204" pitchFamily="34" charset="0"/>
              </a:defRPr>
            </a:lvl2pPr>
            <a:lvl3pPr marL="1143000" indent="-228600" eaLnBrk="0" hangingPunct="0">
              <a:defRPr sz="1600">
                <a:solidFill>
                  <a:schemeClr val="tx1"/>
                </a:solidFill>
                <a:latin typeface="Times New Roman" panose="02020603050405020304" pitchFamily="18" charset="0"/>
                <a:cs typeface="Arial" panose="020B0604020202020204" pitchFamily="34" charset="0"/>
              </a:defRPr>
            </a:lvl3pPr>
            <a:lvl4pPr marL="1600200" indent="-228600" eaLnBrk="0" hangingPunct="0">
              <a:defRPr sz="1600">
                <a:solidFill>
                  <a:schemeClr val="tx1"/>
                </a:solidFill>
                <a:latin typeface="Times New Roman" panose="02020603050405020304" pitchFamily="18" charset="0"/>
                <a:cs typeface="Arial" panose="020B0604020202020204" pitchFamily="34" charset="0"/>
              </a:defRPr>
            </a:lvl4pPr>
            <a:lvl5pPr marL="2057400" indent="-228600" eaLnBrk="0" hangingPunct="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eaLnBrk="1" hangingPunct="1">
              <a:defRPr/>
            </a:pPr>
            <a:r>
              <a:rPr lang="ru-RU" sz="1400" b="1" dirty="0">
                <a:solidFill>
                  <a:schemeClr val="dk1"/>
                </a:solidFill>
                <a:latin typeface="+mn-lt"/>
                <a:cs typeface="+mn-cs"/>
              </a:rPr>
              <a:t>ДОЛЯ В УСТАВНОМ КАПИТАЛЕ ОБЩЕСТВА</a:t>
            </a:r>
          </a:p>
        </p:txBody>
      </p:sp>
      <p:sp>
        <p:nvSpPr>
          <p:cNvPr id="5" name="Стрелка вниз 4">
            <a:extLst>
              <a:ext uri="{FF2B5EF4-FFF2-40B4-BE49-F238E27FC236}">
                <a16:creationId xmlns:a16="http://schemas.microsoft.com/office/drawing/2014/main" id="{355A288C-B498-4100-8F25-FE6DF33E3ECC}"/>
              </a:ext>
            </a:extLst>
          </p:cNvPr>
          <p:cNvSpPr/>
          <p:nvPr/>
        </p:nvSpPr>
        <p:spPr bwMode="auto">
          <a:xfrm rot="20255467">
            <a:off x="3652839" y="996950"/>
            <a:ext cx="180975" cy="1619250"/>
          </a:xfrm>
          <a:prstGeom prst="downArrow">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lIns="54000" tIns="10800" rIns="54000" bIns="10800" anchor="ctr" anchorCtr="1"/>
          <a:lstStyle/>
          <a:p>
            <a:pPr marL="342900" indent="-342900" algn="just" defTabSz="912813">
              <a:lnSpc>
                <a:spcPct val="90000"/>
              </a:lnSpc>
              <a:spcBef>
                <a:spcPct val="40000"/>
              </a:spcBef>
              <a:buClr>
                <a:srgbClr val="1E6E04"/>
              </a:buClr>
              <a:defRPr/>
            </a:pPr>
            <a:endParaRPr lang="ru-RU" dirty="0"/>
          </a:p>
        </p:txBody>
      </p:sp>
      <p:sp>
        <p:nvSpPr>
          <p:cNvPr id="43" name="Стрелка вниз 42">
            <a:extLst>
              <a:ext uri="{FF2B5EF4-FFF2-40B4-BE49-F238E27FC236}">
                <a16:creationId xmlns:a16="http://schemas.microsoft.com/office/drawing/2014/main" id="{49E69E90-25F3-46CC-8002-F782F2D86788}"/>
              </a:ext>
            </a:extLst>
          </p:cNvPr>
          <p:cNvSpPr/>
          <p:nvPr/>
        </p:nvSpPr>
        <p:spPr bwMode="auto">
          <a:xfrm rot="1336908" flipH="1">
            <a:off x="6080126" y="1031875"/>
            <a:ext cx="180975" cy="1620838"/>
          </a:xfrm>
          <a:prstGeom prst="downArrow">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lIns="54000" tIns="10800" rIns="54000" bIns="10800" anchor="ctr" anchorCtr="1"/>
          <a:lstStyle/>
          <a:p>
            <a:pPr marL="342900" indent="-342900" algn="just" defTabSz="912813">
              <a:lnSpc>
                <a:spcPct val="90000"/>
              </a:lnSpc>
              <a:spcBef>
                <a:spcPct val="40000"/>
              </a:spcBef>
              <a:buClr>
                <a:srgbClr val="1E6E04"/>
              </a:buClr>
              <a:defRPr/>
            </a:pPr>
            <a:endParaRPr lang="ru-RU"/>
          </a:p>
        </p:txBody>
      </p:sp>
      <p:sp>
        <p:nvSpPr>
          <p:cNvPr id="7" name="Волна 6">
            <a:extLst>
              <a:ext uri="{FF2B5EF4-FFF2-40B4-BE49-F238E27FC236}">
                <a16:creationId xmlns:a16="http://schemas.microsoft.com/office/drawing/2014/main" id="{B7CA5DFD-AC99-40B0-A092-2DCF0F2A87BF}"/>
              </a:ext>
            </a:extLst>
          </p:cNvPr>
          <p:cNvSpPr/>
          <p:nvPr/>
        </p:nvSpPr>
        <p:spPr bwMode="auto">
          <a:xfrm>
            <a:off x="4038600" y="1549401"/>
            <a:ext cx="1798638" cy="792163"/>
          </a:xfrm>
          <a:prstGeom prst="wave">
            <a:avLst/>
          </a:prstGeom>
          <a:solidFill>
            <a:schemeClr val="accent6">
              <a:lumMod val="40000"/>
              <a:lumOff val="60000"/>
            </a:schemeClr>
          </a:solid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lIns="54000" tIns="10800" rIns="54000" bIns="10800" anchor="ctr" anchorCtr="1"/>
          <a:lstStyle/>
          <a:p>
            <a:pPr marL="342900" indent="-342900" algn="ctr" defTabSz="912813">
              <a:lnSpc>
                <a:spcPct val="90000"/>
              </a:lnSpc>
              <a:spcBef>
                <a:spcPct val="40000"/>
              </a:spcBef>
              <a:buClr>
                <a:srgbClr val="1E6E04"/>
              </a:buClr>
              <a:defRPr/>
            </a:pPr>
            <a:r>
              <a:rPr lang="ru-RU" sz="1400" b="1" dirty="0">
                <a:solidFill>
                  <a:schemeClr val="tx1"/>
                </a:solidFill>
                <a:latin typeface="Times New Roman" pitchFamily="18" charset="0"/>
              </a:rPr>
              <a:t>КОРПОРАТИВНЫЕ ОТНОШЕНИЯ</a:t>
            </a:r>
          </a:p>
        </p:txBody>
      </p:sp>
      <p:sp>
        <p:nvSpPr>
          <p:cNvPr id="15" name="Прямоугольник 45">
            <a:extLst>
              <a:ext uri="{FF2B5EF4-FFF2-40B4-BE49-F238E27FC236}">
                <a16:creationId xmlns:a16="http://schemas.microsoft.com/office/drawing/2014/main" id="{05C66B72-3698-4B35-8560-8D7540A589D4}"/>
              </a:ext>
            </a:extLst>
          </p:cNvPr>
          <p:cNvSpPr>
            <a:spLocks noChangeArrowheads="1"/>
          </p:cNvSpPr>
          <p:nvPr/>
        </p:nvSpPr>
        <p:spPr bwMode="auto">
          <a:xfrm>
            <a:off x="3981450" y="3939497"/>
            <a:ext cx="2160588" cy="574675"/>
          </a:xfrm>
          <a:prstGeom prst="rect">
            <a:avLst/>
          </a:prstGeom>
          <a:solidFill>
            <a:schemeClr val="accent5">
              <a:lumMod val="60000"/>
              <a:lumOff val="40000"/>
            </a:schemeClr>
          </a:solidFill>
          <a:ln w="25400" algn="ctr">
            <a:solidFill>
              <a:srgbClr val="751219"/>
            </a:solidFill>
            <a:miter lim="800000"/>
            <a:headEnd/>
            <a:tailEnd/>
          </a:ln>
        </p:spPr>
        <p:txBody>
          <a:bodyPr lIns="18000" rIns="18000" anchor="ctr"/>
          <a:lstStyle>
            <a:lvl1pPr eaLnBrk="0" hangingPunct="0">
              <a:defRPr sz="1600">
                <a:solidFill>
                  <a:schemeClr val="tx1"/>
                </a:solidFill>
                <a:latin typeface="Times New Roman" panose="02020603050405020304" pitchFamily="18" charset="0"/>
                <a:cs typeface="Arial" panose="020B0604020202020204" pitchFamily="34" charset="0"/>
              </a:defRPr>
            </a:lvl1pPr>
            <a:lvl2pPr marL="742950" indent="-285750" eaLnBrk="0" hangingPunct="0">
              <a:defRPr sz="1600">
                <a:solidFill>
                  <a:schemeClr val="tx1"/>
                </a:solidFill>
                <a:latin typeface="Times New Roman" panose="02020603050405020304" pitchFamily="18" charset="0"/>
                <a:cs typeface="Arial" panose="020B0604020202020204" pitchFamily="34" charset="0"/>
              </a:defRPr>
            </a:lvl2pPr>
            <a:lvl3pPr marL="1143000" indent="-228600" eaLnBrk="0" hangingPunct="0">
              <a:defRPr sz="1600">
                <a:solidFill>
                  <a:schemeClr val="tx1"/>
                </a:solidFill>
                <a:latin typeface="Times New Roman" panose="02020603050405020304" pitchFamily="18" charset="0"/>
                <a:cs typeface="Arial" panose="020B0604020202020204" pitchFamily="34" charset="0"/>
              </a:defRPr>
            </a:lvl3pPr>
            <a:lvl4pPr marL="1600200" indent="-228600" eaLnBrk="0" hangingPunct="0">
              <a:defRPr sz="1600">
                <a:solidFill>
                  <a:schemeClr val="tx1"/>
                </a:solidFill>
                <a:latin typeface="Times New Roman" panose="02020603050405020304" pitchFamily="18" charset="0"/>
                <a:cs typeface="Arial" panose="020B0604020202020204" pitchFamily="34" charset="0"/>
              </a:defRPr>
            </a:lvl4pPr>
            <a:lvl5pPr marL="2057400" indent="-228600" eaLnBrk="0" hangingPunct="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eaLnBrk="1" hangingPunct="1">
              <a:defRPr/>
            </a:pPr>
            <a:endParaRPr lang="ru-RU" sz="1400" dirty="0"/>
          </a:p>
          <a:p>
            <a:pPr algn="ctr" eaLnBrk="1" hangingPunct="1">
              <a:defRPr/>
            </a:pPr>
            <a:endParaRPr lang="ru-RU" sz="1100" b="1" dirty="0">
              <a:solidFill>
                <a:srgbClr val="000000"/>
              </a:solidFill>
              <a:latin typeface="Arial" panose="020B0604020202020204" pitchFamily="34" charset="0"/>
            </a:endParaRPr>
          </a:p>
          <a:p>
            <a:pPr algn="ctr" eaLnBrk="1" hangingPunct="1">
              <a:defRPr/>
            </a:pPr>
            <a:r>
              <a:rPr lang="ru-RU" b="1" dirty="0">
                <a:solidFill>
                  <a:srgbClr val="000000"/>
                </a:solidFill>
                <a:latin typeface="Arial" panose="020B0604020202020204" pitchFamily="34" charset="0"/>
              </a:rPr>
              <a:t>ИМУЩЕСТВО  КОРПОРАЦИИ</a:t>
            </a:r>
          </a:p>
          <a:p>
            <a:pPr eaLnBrk="1" hangingPunct="1">
              <a:defRPr/>
            </a:pPr>
            <a:endParaRPr lang="ru-RU" sz="1100" b="1" dirty="0"/>
          </a:p>
          <a:p>
            <a:pPr eaLnBrk="1" hangingPunct="1">
              <a:defRPr/>
            </a:pPr>
            <a:endParaRPr lang="ru-RU" sz="1100" b="1" dirty="0"/>
          </a:p>
        </p:txBody>
      </p:sp>
      <p:sp>
        <p:nvSpPr>
          <p:cNvPr id="16" name="Прямоугольник 45">
            <a:extLst>
              <a:ext uri="{FF2B5EF4-FFF2-40B4-BE49-F238E27FC236}">
                <a16:creationId xmlns:a16="http://schemas.microsoft.com/office/drawing/2014/main" id="{CDB589AE-2444-4628-8CC9-019310E8DED3}"/>
              </a:ext>
            </a:extLst>
          </p:cNvPr>
          <p:cNvSpPr>
            <a:spLocks noChangeArrowheads="1"/>
          </p:cNvSpPr>
          <p:nvPr/>
        </p:nvSpPr>
        <p:spPr bwMode="auto">
          <a:xfrm>
            <a:off x="3981450" y="2548847"/>
            <a:ext cx="2160588" cy="828675"/>
          </a:xfrm>
          <a:prstGeom prst="rect">
            <a:avLst/>
          </a:prstGeom>
          <a:solidFill>
            <a:srgbClr val="FFF3D2"/>
          </a:solidFill>
          <a:ln w="25400" algn="ctr">
            <a:solidFill>
              <a:srgbClr val="751219"/>
            </a:solidFill>
            <a:miter lim="800000"/>
            <a:headEnd/>
            <a:tailEnd/>
          </a:ln>
        </p:spPr>
        <p:txBody>
          <a:bodyPr lIns="18000" rIns="18000" anchor="ctr"/>
          <a:lstStyle>
            <a:lvl1pPr eaLnBrk="0" hangingPunct="0">
              <a:defRPr sz="1600">
                <a:solidFill>
                  <a:schemeClr val="tx1"/>
                </a:solidFill>
                <a:latin typeface="Times New Roman" panose="02020603050405020304" pitchFamily="18" charset="0"/>
                <a:cs typeface="Arial" panose="020B0604020202020204" pitchFamily="34" charset="0"/>
              </a:defRPr>
            </a:lvl1pPr>
            <a:lvl2pPr marL="742950" indent="-285750" eaLnBrk="0" hangingPunct="0">
              <a:defRPr sz="1600">
                <a:solidFill>
                  <a:schemeClr val="tx1"/>
                </a:solidFill>
                <a:latin typeface="Times New Roman" panose="02020603050405020304" pitchFamily="18" charset="0"/>
                <a:cs typeface="Arial" panose="020B0604020202020204" pitchFamily="34" charset="0"/>
              </a:defRPr>
            </a:lvl2pPr>
            <a:lvl3pPr marL="1143000" indent="-228600" eaLnBrk="0" hangingPunct="0">
              <a:defRPr sz="1600">
                <a:solidFill>
                  <a:schemeClr val="tx1"/>
                </a:solidFill>
                <a:latin typeface="Times New Roman" panose="02020603050405020304" pitchFamily="18" charset="0"/>
                <a:cs typeface="Arial" panose="020B0604020202020204" pitchFamily="34" charset="0"/>
              </a:defRPr>
            </a:lvl3pPr>
            <a:lvl4pPr marL="1600200" indent="-228600" eaLnBrk="0" hangingPunct="0">
              <a:defRPr sz="1600">
                <a:solidFill>
                  <a:schemeClr val="tx1"/>
                </a:solidFill>
                <a:latin typeface="Times New Roman" panose="02020603050405020304" pitchFamily="18" charset="0"/>
                <a:cs typeface="Arial" panose="020B0604020202020204" pitchFamily="34" charset="0"/>
              </a:defRPr>
            </a:lvl4pPr>
            <a:lvl5pPr marL="2057400" indent="-228600" eaLnBrk="0" hangingPunct="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eaLnBrk="1" hangingPunct="1">
              <a:defRPr/>
            </a:pPr>
            <a:endParaRPr lang="ru-RU" sz="1400" dirty="0"/>
          </a:p>
          <a:p>
            <a:pPr algn="ctr" eaLnBrk="1" hangingPunct="1">
              <a:defRPr/>
            </a:pPr>
            <a:r>
              <a:rPr lang="ru-RU" sz="1400" b="1" dirty="0">
                <a:solidFill>
                  <a:schemeClr val="dk1"/>
                </a:solidFill>
                <a:latin typeface="+mn-lt"/>
                <a:cs typeface="+mn-cs"/>
              </a:rPr>
              <a:t>КОРПОРАЦИЯ </a:t>
            </a:r>
            <a:r>
              <a:rPr lang="ru-RU" sz="1400" dirty="0"/>
              <a:t>—</a:t>
            </a:r>
            <a:r>
              <a:rPr lang="ru-RU" sz="1400" b="1" dirty="0">
                <a:solidFill>
                  <a:schemeClr val="dk1"/>
                </a:solidFill>
                <a:latin typeface="+mn-lt"/>
                <a:cs typeface="+mn-cs"/>
              </a:rPr>
              <a:t> СОБСТВЕННИК СВОЕГО ИМУЩЕСТВА</a:t>
            </a:r>
          </a:p>
          <a:p>
            <a:pPr eaLnBrk="1" hangingPunct="1">
              <a:defRPr/>
            </a:pPr>
            <a:endParaRPr lang="ru-RU" sz="1100" b="1" dirty="0"/>
          </a:p>
        </p:txBody>
      </p:sp>
      <p:sp>
        <p:nvSpPr>
          <p:cNvPr id="17" name="Прямоугольник с двумя скругленными соседними углами 19">
            <a:extLst>
              <a:ext uri="{FF2B5EF4-FFF2-40B4-BE49-F238E27FC236}">
                <a16:creationId xmlns:a16="http://schemas.microsoft.com/office/drawing/2014/main" id="{5DEE0B50-C5F9-4F3D-B7F3-B129EC20829E}"/>
              </a:ext>
            </a:extLst>
          </p:cNvPr>
          <p:cNvSpPr>
            <a:spLocks noChangeArrowheads="1"/>
          </p:cNvSpPr>
          <p:nvPr/>
        </p:nvSpPr>
        <p:spPr bwMode="auto">
          <a:xfrm>
            <a:off x="6519864" y="961334"/>
            <a:ext cx="1800225" cy="360363"/>
          </a:xfrm>
          <a:prstGeom prst="roundRect">
            <a:avLst/>
          </a:prstGeom>
          <a:solidFill>
            <a:schemeClr val="bg2"/>
          </a:solidFill>
          <a:ln>
            <a:headEnd/>
            <a:tailEnd/>
          </a:ln>
        </p:spPr>
        <p:style>
          <a:lnRef idx="2">
            <a:schemeClr val="dk1"/>
          </a:lnRef>
          <a:fillRef idx="1">
            <a:schemeClr val="lt1"/>
          </a:fillRef>
          <a:effectRef idx="0">
            <a:schemeClr val="dk1"/>
          </a:effectRef>
          <a:fontRef idx="minor">
            <a:schemeClr val="dk1"/>
          </a:fontRef>
        </p:style>
        <p:txBody>
          <a:bodyPr anchor="ctr"/>
          <a:lstStyle/>
          <a:p>
            <a:pPr algn="ctr">
              <a:defRPr/>
            </a:pPr>
            <a:r>
              <a:rPr lang="ru-RU" sz="1400" b="1" dirty="0">
                <a:solidFill>
                  <a:schemeClr val="tx2"/>
                </a:solidFill>
              </a:rPr>
              <a:t>УЧАСТНИК АО</a:t>
            </a:r>
          </a:p>
        </p:txBody>
      </p:sp>
      <p:sp>
        <p:nvSpPr>
          <p:cNvPr id="18" name="Блок-схема: ссылка на другую страницу 17">
            <a:extLst>
              <a:ext uri="{FF2B5EF4-FFF2-40B4-BE49-F238E27FC236}">
                <a16:creationId xmlns:a16="http://schemas.microsoft.com/office/drawing/2014/main" id="{52D9CE3A-A672-4FFD-8360-E06A749BFCE2}"/>
              </a:ext>
            </a:extLst>
          </p:cNvPr>
          <p:cNvSpPr/>
          <p:nvPr/>
        </p:nvSpPr>
        <p:spPr bwMode="auto">
          <a:xfrm>
            <a:off x="6454776" y="1405846"/>
            <a:ext cx="1800225" cy="539750"/>
          </a:xfrm>
          <a:prstGeom prst="flowChartOffpageConnector">
            <a:avLst/>
          </a:prstGeom>
          <a:solidFill>
            <a:srgbClr val="C00000"/>
          </a:solidFill>
          <a:ln w="9525" cap="flat" cmpd="sng" algn="ctr">
            <a:solidFill>
              <a:schemeClr val="tx1"/>
            </a:solidFill>
            <a:prstDash val="solid"/>
            <a:round/>
            <a:headEnd type="none" w="med" len="med"/>
            <a:tailEnd type="none" w="med" len="med"/>
          </a:ln>
          <a:effectLst/>
        </p:spPr>
        <p:txBody>
          <a:bodyPr lIns="54000" tIns="10800" rIns="54000" bIns="10800" anchor="ctr" anchorCtr="1"/>
          <a:lstStyle/>
          <a:p>
            <a:pPr marL="342900" indent="-342900" algn="ctr" defTabSz="912813">
              <a:buClr>
                <a:srgbClr val="1E6E04"/>
              </a:buClr>
              <a:defRPr/>
            </a:pPr>
            <a:r>
              <a:rPr lang="ru-RU" sz="1400" b="1" dirty="0">
                <a:solidFill>
                  <a:schemeClr val="bg1"/>
                </a:solidFill>
              </a:rPr>
              <a:t>ПРАВО</a:t>
            </a:r>
          </a:p>
          <a:p>
            <a:pPr marL="342900" indent="-342900" algn="ctr" defTabSz="912813">
              <a:buClr>
                <a:srgbClr val="1E6E04"/>
              </a:buClr>
              <a:defRPr/>
            </a:pPr>
            <a:r>
              <a:rPr lang="ru-RU" sz="1400" b="1" dirty="0">
                <a:solidFill>
                  <a:schemeClr val="bg1"/>
                </a:solidFill>
              </a:rPr>
              <a:t>СОБСТВЕННОСТИ</a:t>
            </a:r>
          </a:p>
        </p:txBody>
      </p:sp>
      <p:sp>
        <p:nvSpPr>
          <p:cNvPr id="19" name="Блок-схема: ссылка на другую страницу 18">
            <a:extLst>
              <a:ext uri="{FF2B5EF4-FFF2-40B4-BE49-F238E27FC236}">
                <a16:creationId xmlns:a16="http://schemas.microsoft.com/office/drawing/2014/main" id="{596C3235-67C1-4CAF-B9AE-636089AA99AC}"/>
              </a:ext>
            </a:extLst>
          </p:cNvPr>
          <p:cNvSpPr/>
          <p:nvPr/>
        </p:nvSpPr>
        <p:spPr bwMode="auto">
          <a:xfrm>
            <a:off x="4000501" y="3326722"/>
            <a:ext cx="2124075" cy="612775"/>
          </a:xfrm>
          <a:prstGeom prst="flowChartOffpageConnector">
            <a:avLst/>
          </a:prstGeom>
          <a:solidFill>
            <a:srgbClr val="C00000"/>
          </a:solidFill>
          <a:ln w="9525" cap="flat" cmpd="sng" algn="ctr">
            <a:solidFill>
              <a:schemeClr val="tx1"/>
            </a:solidFill>
            <a:prstDash val="solid"/>
            <a:round/>
            <a:headEnd type="none" w="med" len="med"/>
            <a:tailEnd type="none" w="med" len="med"/>
          </a:ln>
          <a:effectLst/>
        </p:spPr>
        <p:txBody>
          <a:bodyPr lIns="54000" tIns="10800" rIns="54000" bIns="10800" anchor="ctr" anchorCtr="1"/>
          <a:lstStyle/>
          <a:p>
            <a:pPr marL="342900" indent="-342900" algn="ctr" defTabSz="912813">
              <a:buClr>
                <a:srgbClr val="1E6E04"/>
              </a:buClr>
              <a:defRPr/>
            </a:pPr>
            <a:r>
              <a:rPr lang="ru-RU" b="1" dirty="0">
                <a:solidFill>
                  <a:schemeClr val="tx2"/>
                </a:solidFill>
              </a:rPr>
              <a:t>право</a:t>
            </a:r>
          </a:p>
          <a:p>
            <a:pPr marL="342900" indent="-342900" algn="ctr" defTabSz="912813">
              <a:buClr>
                <a:srgbClr val="1E6E04"/>
              </a:buClr>
              <a:defRPr/>
            </a:pPr>
            <a:r>
              <a:rPr lang="ru-RU" sz="1400" b="1" dirty="0">
                <a:solidFill>
                  <a:schemeClr val="tx2"/>
                </a:solidFill>
              </a:rPr>
              <a:t>СОБСТВЕННОСТИ</a:t>
            </a:r>
          </a:p>
        </p:txBody>
      </p:sp>
      <p:sp>
        <p:nvSpPr>
          <p:cNvPr id="20" name="Прямоугольник с двумя скругленными соседними углами 19">
            <a:extLst>
              <a:ext uri="{FF2B5EF4-FFF2-40B4-BE49-F238E27FC236}">
                <a16:creationId xmlns:a16="http://schemas.microsoft.com/office/drawing/2014/main" id="{0C0B6AD6-FD0B-43DD-ABE1-0036EE2C9BAD}"/>
              </a:ext>
            </a:extLst>
          </p:cNvPr>
          <p:cNvSpPr>
            <a:spLocks noChangeArrowheads="1"/>
          </p:cNvSpPr>
          <p:nvPr/>
        </p:nvSpPr>
        <p:spPr bwMode="auto">
          <a:xfrm>
            <a:off x="1592567" y="915988"/>
            <a:ext cx="1800225" cy="360363"/>
          </a:xfrm>
          <a:prstGeom prst="roundRect">
            <a:avLst/>
          </a:prstGeom>
          <a:solidFill>
            <a:schemeClr val="bg2"/>
          </a:solidFill>
          <a:ln>
            <a:headEnd/>
            <a:tailEnd/>
          </a:ln>
        </p:spPr>
        <p:style>
          <a:lnRef idx="2">
            <a:schemeClr val="dk1"/>
          </a:lnRef>
          <a:fillRef idx="1">
            <a:schemeClr val="lt1"/>
          </a:fillRef>
          <a:effectRef idx="0">
            <a:schemeClr val="dk1"/>
          </a:effectRef>
          <a:fontRef idx="minor">
            <a:schemeClr val="dk1"/>
          </a:fontRef>
        </p:style>
        <p:txBody>
          <a:bodyPr anchor="ctr"/>
          <a:lstStyle/>
          <a:p>
            <a:pPr marL="342900" indent="-342900" algn="ctr" defTabSz="912813">
              <a:buClr>
                <a:srgbClr val="1E6E04"/>
              </a:buClr>
              <a:defRPr/>
            </a:pPr>
            <a:r>
              <a:rPr lang="ru-RU" sz="1400" b="1" dirty="0">
                <a:solidFill>
                  <a:schemeClr val="tx2"/>
                </a:solidFill>
              </a:rPr>
              <a:t>УЧАСТНИК ООО</a:t>
            </a:r>
          </a:p>
        </p:txBody>
      </p:sp>
      <p:sp>
        <p:nvSpPr>
          <p:cNvPr id="21" name="Блок-схема: ссылка на другую страницу 20">
            <a:extLst>
              <a:ext uri="{FF2B5EF4-FFF2-40B4-BE49-F238E27FC236}">
                <a16:creationId xmlns:a16="http://schemas.microsoft.com/office/drawing/2014/main" id="{321103A7-03E8-44D5-B5C4-BABC6B774C93}"/>
              </a:ext>
            </a:extLst>
          </p:cNvPr>
          <p:cNvSpPr/>
          <p:nvPr/>
        </p:nvSpPr>
        <p:spPr bwMode="auto">
          <a:xfrm>
            <a:off x="1620839" y="1370921"/>
            <a:ext cx="1800225" cy="539750"/>
          </a:xfrm>
          <a:prstGeom prst="flowChartOffpageConnector">
            <a:avLst/>
          </a:prstGeom>
          <a:solidFill>
            <a:srgbClr val="C00000"/>
          </a:solidFill>
          <a:ln w="9525" cap="flat" cmpd="sng" algn="ctr">
            <a:solidFill>
              <a:schemeClr val="tx1"/>
            </a:solidFill>
            <a:prstDash val="solid"/>
            <a:round/>
            <a:headEnd type="none" w="med" len="med"/>
            <a:tailEnd type="none" w="med" len="med"/>
          </a:ln>
          <a:effectLst/>
        </p:spPr>
        <p:txBody>
          <a:bodyPr lIns="54000" tIns="10800" rIns="54000" bIns="10800" anchor="ctr" anchorCtr="1"/>
          <a:lstStyle/>
          <a:p>
            <a:pPr marL="342900" indent="-342900" algn="ctr" defTabSz="912813">
              <a:buClr>
                <a:srgbClr val="1E6E04"/>
              </a:buClr>
              <a:defRPr/>
            </a:pPr>
            <a:r>
              <a:rPr lang="ru-RU" sz="1400" b="1" dirty="0">
                <a:solidFill>
                  <a:schemeClr val="bg1"/>
                </a:solidFill>
              </a:rPr>
              <a:t>ПРАВО</a:t>
            </a:r>
          </a:p>
          <a:p>
            <a:pPr marL="342900" indent="-342900" algn="ctr" defTabSz="912813">
              <a:buClr>
                <a:srgbClr val="1E6E04"/>
              </a:buClr>
              <a:defRPr/>
            </a:pPr>
            <a:r>
              <a:rPr lang="ru-RU" sz="1400" b="1" dirty="0">
                <a:solidFill>
                  <a:schemeClr val="bg1"/>
                </a:solidFill>
              </a:rPr>
              <a:t>СОБСТВЕННОСТИ</a:t>
            </a:r>
          </a:p>
        </p:txBody>
      </p:sp>
      <p:sp>
        <p:nvSpPr>
          <p:cNvPr id="22" name="Прямоугольник 45">
            <a:extLst>
              <a:ext uri="{FF2B5EF4-FFF2-40B4-BE49-F238E27FC236}">
                <a16:creationId xmlns:a16="http://schemas.microsoft.com/office/drawing/2014/main" id="{1F5F5D19-5933-49DA-B4EE-5EEE22269200}"/>
              </a:ext>
            </a:extLst>
          </p:cNvPr>
          <p:cNvSpPr>
            <a:spLocks noChangeArrowheads="1"/>
          </p:cNvSpPr>
          <p:nvPr/>
        </p:nvSpPr>
        <p:spPr bwMode="auto">
          <a:xfrm>
            <a:off x="6519864" y="1997984"/>
            <a:ext cx="1800225" cy="900113"/>
          </a:xfrm>
          <a:prstGeom prst="rect">
            <a:avLst/>
          </a:prstGeom>
          <a:solidFill>
            <a:schemeClr val="accent5">
              <a:lumMod val="40000"/>
              <a:lumOff val="60000"/>
            </a:schemeClr>
          </a:solidFill>
          <a:ln w="25400" algn="ctr">
            <a:solidFill>
              <a:srgbClr val="751219"/>
            </a:solidFill>
            <a:miter lim="800000"/>
            <a:headEnd/>
            <a:tailEnd/>
          </a:ln>
        </p:spPr>
        <p:txBody>
          <a:bodyPr lIns="18000" rIns="18000" anchor="ctr"/>
          <a:lstStyle>
            <a:lvl1pPr eaLnBrk="0" hangingPunct="0">
              <a:defRPr sz="1600">
                <a:solidFill>
                  <a:schemeClr val="tx1"/>
                </a:solidFill>
                <a:latin typeface="Times New Roman" panose="02020603050405020304" pitchFamily="18" charset="0"/>
                <a:cs typeface="Arial" panose="020B0604020202020204" pitchFamily="34" charset="0"/>
              </a:defRPr>
            </a:lvl1pPr>
            <a:lvl2pPr marL="742950" indent="-285750" eaLnBrk="0" hangingPunct="0">
              <a:defRPr sz="1600">
                <a:solidFill>
                  <a:schemeClr val="tx1"/>
                </a:solidFill>
                <a:latin typeface="Times New Roman" panose="02020603050405020304" pitchFamily="18" charset="0"/>
                <a:cs typeface="Arial" panose="020B0604020202020204" pitchFamily="34" charset="0"/>
              </a:defRPr>
            </a:lvl2pPr>
            <a:lvl3pPr marL="1143000" indent="-228600" eaLnBrk="0" hangingPunct="0">
              <a:defRPr sz="1600">
                <a:solidFill>
                  <a:schemeClr val="tx1"/>
                </a:solidFill>
                <a:latin typeface="Times New Roman" panose="02020603050405020304" pitchFamily="18" charset="0"/>
                <a:cs typeface="Arial" panose="020B0604020202020204" pitchFamily="34" charset="0"/>
              </a:defRPr>
            </a:lvl3pPr>
            <a:lvl4pPr marL="1600200" indent="-228600" eaLnBrk="0" hangingPunct="0">
              <a:defRPr sz="1600">
                <a:solidFill>
                  <a:schemeClr val="tx1"/>
                </a:solidFill>
                <a:latin typeface="Times New Roman" panose="02020603050405020304" pitchFamily="18" charset="0"/>
                <a:cs typeface="Arial" panose="020B0604020202020204" pitchFamily="34" charset="0"/>
              </a:defRPr>
            </a:lvl4pPr>
            <a:lvl5pPr marL="2057400" indent="-228600" eaLnBrk="0" hangingPunct="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eaLnBrk="1" hangingPunct="1">
              <a:defRPr/>
            </a:pPr>
            <a:endParaRPr lang="ru-RU" sz="1400" dirty="0"/>
          </a:p>
          <a:p>
            <a:pPr algn="ctr" eaLnBrk="1" hangingPunct="1">
              <a:defRPr/>
            </a:pPr>
            <a:r>
              <a:rPr lang="ru-RU" b="1" dirty="0">
                <a:solidFill>
                  <a:schemeClr val="dk1"/>
                </a:solidFill>
                <a:latin typeface="+mn-lt"/>
                <a:cs typeface="+mn-cs"/>
              </a:rPr>
              <a:t>АКЦИИ</a:t>
            </a:r>
          </a:p>
          <a:p>
            <a:pPr eaLnBrk="1" hangingPunct="1">
              <a:defRPr/>
            </a:pPr>
            <a:endParaRPr lang="ru-RU" sz="1100" b="1" dirty="0"/>
          </a:p>
        </p:txBody>
      </p:sp>
      <p:sp>
        <p:nvSpPr>
          <p:cNvPr id="23" name="Прямоугольник 45">
            <a:extLst>
              <a:ext uri="{FF2B5EF4-FFF2-40B4-BE49-F238E27FC236}">
                <a16:creationId xmlns:a16="http://schemas.microsoft.com/office/drawing/2014/main" id="{870F4135-B988-4DEE-9191-F16AFB780F02}"/>
              </a:ext>
            </a:extLst>
          </p:cNvPr>
          <p:cNvSpPr>
            <a:spLocks noChangeArrowheads="1"/>
          </p:cNvSpPr>
          <p:nvPr/>
        </p:nvSpPr>
        <p:spPr bwMode="auto">
          <a:xfrm>
            <a:off x="1657351" y="1934484"/>
            <a:ext cx="1800225" cy="900113"/>
          </a:xfrm>
          <a:prstGeom prst="rect">
            <a:avLst/>
          </a:prstGeom>
          <a:solidFill>
            <a:schemeClr val="accent5">
              <a:lumMod val="40000"/>
              <a:lumOff val="60000"/>
            </a:schemeClr>
          </a:solidFill>
          <a:ln w="25400" algn="ctr">
            <a:solidFill>
              <a:srgbClr val="751219"/>
            </a:solidFill>
            <a:miter lim="800000"/>
            <a:headEnd/>
            <a:tailEnd/>
          </a:ln>
        </p:spPr>
        <p:txBody>
          <a:bodyPr lIns="18000" rIns="18000" anchor="ctr"/>
          <a:lstStyle>
            <a:lvl1pPr eaLnBrk="0" hangingPunct="0">
              <a:defRPr sz="1600">
                <a:solidFill>
                  <a:schemeClr val="tx1"/>
                </a:solidFill>
                <a:latin typeface="Times New Roman" panose="02020603050405020304" pitchFamily="18" charset="0"/>
                <a:cs typeface="Arial" panose="020B0604020202020204" pitchFamily="34" charset="0"/>
              </a:defRPr>
            </a:lvl1pPr>
            <a:lvl2pPr marL="742950" indent="-285750" eaLnBrk="0" hangingPunct="0">
              <a:defRPr sz="1600">
                <a:solidFill>
                  <a:schemeClr val="tx1"/>
                </a:solidFill>
                <a:latin typeface="Times New Roman" panose="02020603050405020304" pitchFamily="18" charset="0"/>
                <a:cs typeface="Arial" panose="020B0604020202020204" pitchFamily="34" charset="0"/>
              </a:defRPr>
            </a:lvl2pPr>
            <a:lvl3pPr marL="1143000" indent="-228600" eaLnBrk="0" hangingPunct="0">
              <a:defRPr sz="1600">
                <a:solidFill>
                  <a:schemeClr val="tx1"/>
                </a:solidFill>
                <a:latin typeface="Times New Roman" panose="02020603050405020304" pitchFamily="18" charset="0"/>
                <a:cs typeface="Arial" panose="020B0604020202020204" pitchFamily="34" charset="0"/>
              </a:defRPr>
            </a:lvl3pPr>
            <a:lvl4pPr marL="1600200" indent="-228600" eaLnBrk="0" hangingPunct="0">
              <a:defRPr sz="1600">
                <a:solidFill>
                  <a:schemeClr val="tx1"/>
                </a:solidFill>
                <a:latin typeface="Times New Roman" panose="02020603050405020304" pitchFamily="18" charset="0"/>
                <a:cs typeface="Arial" panose="020B0604020202020204" pitchFamily="34" charset="0"/>
              </a:defRPr>
            </a:lvl4pPr>
            <a:lvl5pPr marL="2057400" indent="-228600" eaLnBrk="0" hangingPunct="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eaLnBrk="1" hangingPunct="1">
              <a:defRPr/>
            </a:pPr>
            <a:r>
              <a:rPr lang="ru-RU" sz="1400" b="1" dirty="0">
                <a:solidFill>
                  <a:schemeClr val="dk1"/>
                </a:solidFill>
                <a:latin typeface="+mn-lt"/>
                <a:cs typeface="+mn-cs"/>
              </a:rPr>
              <a:t>ДОЛЯ В УСТАВНОМ КАПИТАЛЕ ОБЩЕСТВА</a:t>
            </a:r>
          </a:p>
        </p:txBody>
      </p:sp>
      <p:sp>
        <p:nvSpPr>
          <p:cNvPr id="24" name="Стрелка вниз 4">
            <a:extLst>
              <a:ext uri="{FF2B5EF4-FFF2-40B4-BE49-F238E27FC236}">
                <a16:creationId xmlns:a16="http://schemas.microsoft.com/office/drawing/2014/main" id="{0DE63C51-460F-46DA-B176-7D8037AE5A01}"/>
              </a:ext>
            </a:extLst>
          </p:cNvPr>
          <p:cNvSpPr/>
          <p:nvPr/>
        </p:nvSpPr>
        <p:spPr bwMode="auto">
          <a:xfrm rot="20255467">
            <a:off x="3652839" y="1004208"/>
            <a:ext cx="180975" cy="1619250"/>
          </a:xfrm>
          <a:prstGeom prst="downArrow">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lIns="54000" tIns="10800" rIns="54000" bIns="10800" anchor="ctr" anchorCtr="1"/>
          <a:lstStyle/>
          <a:p>
            <a:pPr marL="342900" indent="-342900" algn="just" defTabSz="912813">
              <a:lnSpc>
                <a:spcPct val="90000"/>
              </a:lnSpc>
              <a:spcBef>
                <a:spcPct val="40000"/>
              </a:spcBef>
              <a:buClr>
                <a:srgbClr val="1E6E04"/>
              </a:buClr>
              <a:defRPr/>
            </a:pPr>
            <a:endParaRPr lang="ru-RU" dirty="0"/>
          </a:p>
        </p:txBody>
      </p:sp>
      <p:sp>
        <p:nvSpPr>
          <p:cNvPr id="25" name="Стрелка вниз 42">
            <a:extLst>
              <a:ext uri="{FF2B5EF4-FFF2-40B4-BE49-F238E27FC236}">
                <a16:creationId xmlns:a16="http://schemas.microsoft.com/office/drawing/2014/main" id="{D534E708-61EE-483C-9C4C-6A19A8B02FC6}"/>
              </a:ext>
            </a:extLst>
          </p:cNvPr>
          <p:cNvSpPr/>
          <p:nvPr/>
        </p:nvSpPr>
        <p:spPr bwMode="auto">
          <a:xfrm rot="1336908" flipH="1">
            <a:off x="6080126" y="1039133"/>
            <a:ext cx="180975" cy="1620838"/>
          </a:xfrm>
          <a:prstGeom prst="downArrow">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lIns="54000" tIns="10800" rIns="54000" bIns="10800" anchor="ctr" anchorCtr="1"/>
          <a:lstStyle/>
          <a:p>
            <a:pPr marL="342900" indent="-342900" algn="just" defTabSz="912813">
              <a:lnSpc>
                <a:spcPct val="90000"/>
              </a:lnSpc>
              <a:spcBef>
                <a:spcPct val="40000"/>
              </a:spcBef>
              <a:buClr>
                <a:srgbClr val="1E6E04"/>
              </a:buClr>
              <a:defRPr/>
            </a:pPr>
            <a:endParaRPr lang="ru-RU"/>
          </a:p>
        </p:txBody>
      </p:sp>
      <p:sp>
        <p:nvSpPr>
          <p:cNvPr id="27" name="Волна 26">
            <a:extLst>
              <a:ext uri="{FF2B5EF4-FFF2-40B4-BE49-F238E27FC236}">
                <a16:creationId xmlns:a16="http://schemas.microsoft.com/office/drawing/2014/main" id="{1C7ED969-BDC3-43F0-B741-5DC3A8CF1A23}"/>
              </a:ext>
            </a:extLst>
          </p:cNvPr>
          <p:cNvSpPr/>
          <p:nvPr/>
        </p:nvSpPr>
        <p:spPr bwMode="auto">
          <a:xfrm>
            <a:off x="4038600" y="1556659"/>
            <a:ext cx="1798638" cy="792163"/>
          </a:xfrm>
          <a:prstGeom prst="wave">
            <a:avLst/>
          </a:prstGeom>
          <a:solidFill>
            <a:schemeClr val="accent6">
              <a:lumMod val="40000"/>
              <a:lumOff val="60000"/>
            </a:schemeClr>
          </a:solid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lIns="54000" tIns="10800" rIns="54000" bIns="10800" anchor="ctr" anchorCtr="1"/>
          <a:lstStyle/>
          <a:p>
            <a:pPr marL="342900" indent="-342900" algn="ctr" defTabSz="912813">
              <a:lnSpc>
                <a:spcPct val="90000"/>
              </a:lnSpc>
              <a:spcBef>
                <a:spcPct val="40000"/>
              </a:spcBef>
              <a:buClr>
                <a:srgbClr val="1E6E04"/>
              </a:buClr>
              <a:defRPr/>
            </a:pPr>
            <a:r>
              <a:rPr lang="ru-RU" sz="1400" b="1" dirty="0">
                <a:solidFill>
                  <a:schemeClr val="tx1"/>
                </a:solidFill>
                <a:latin typeface="Times New Roman" pitchFamily="18" charset="0"/>
              </a:rPr>
              <a:t>КОРПОРАТИВНЫЕ ОТНОШЕНИЯ</a:t>
            </a:r>
          </a:p>
        </p:txBody>
      </p:sp>
    </p:spTree>
    <p:extLst>
      <p:ext uri="{BB962C8B-B14F-4D97-AF65-F5344CB8AC3E}">
        <p14:creationId xmlns:p14="http://schemas.microsoft.com/office/powerpoint/2010/main" val="3330682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23"/>
          <p:cNvSpPr txBox="1">
            <a:spLocks noChangeArrowheads="1"/>
          </p:cNvSpPr>
          <p:nvPr/>
        </p:nvSpPr>
        <p:spPr bwMode="auto">
          <a:xfrm>
            <a:off x="95366" y="1849200"/>
            <a:ext cx="9415669" cy="440120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indent="449580" algn="just">
              <a:lnSpc>
                <a:spcPct val="150000"/>
              </a:lnSpc>
              <a:defRPr/>
            </a:pPr>
            <a:r>
              <a:rPr lang="ru-RU" sz="1600" b="1" dirty="0">
                <a:solidFill>
                  <a:srgbClr val="000000"/>
                </a:solidFill>
                <a:ea typeface="Calibri" panose="020F0502020204030204" pitchFamily="34" charset="0"/>
                <a:cs typeface="Times New Roman" panose="02020603050405020304" pitchFamily="18" charset="0"/>
              </a:rPr>
              <a:t>Во — первых, разграничены коммерческие риски участников корпорации и самой корпорации. Поскольку участники корпорации, не являются собственниками ее имущества, то они не могут распоряжаться этим имуществом и совершать с ним сделки, то в силу этого они не отвечают по обязательствам корпорации. Поскольку корпорация сама распоряжаться своим имуществом, то она самостоятельно отвечает по своим обязательствам всем своим имуществом. По общему правилу кредиторы не могут обратить взыскание по обязательствам корпорации на имущество ее участников.</a:t>
            </a:r>
            <a:endParaRPr lang="ru-RU" sz="1600" b="1" dirty="0">
              <a:ea typeface="Calibri" panose="020F0502020204030204" pitchFamily="34" charset="0"/>
              <a:cs typeface="Times New Roman" panose="02020603050405020304" pitchFamily="18" charset="0"/>
            </a:endParaRPr>
          </a:p>
          <a:p>
            <a:pPr indent="449580" algn="just">
              <a:lnSpc>
                <a:spcPct val="150000"/>
              </a:lnSpc>
              <a:defRPr/>
            </a:pPr>
            <a:r>
              <a:rPr lang="ru-RU" sz="1600" b="1" dirty="0">
                <a:solidFill>
                  <a:srgbClr val="000000"/>
                </a:solidFill>
                <a:ea typeface="Calibri" panose="020F0502020204030204" pitchFamily="34" charset="0"/>
                <a:cs typeface="Times New Roman" panose="02020603050405020304" pitchFamily="18" charset="0"/>
              </a:rPr>
              <a:t>Во — вторых, сохраняется имущественная целостность корпорации. </a:t>
            </a:r>
            <a:r>
              <a:rPr lang="ru-RU" sz="1600" b="1" dirty="0">
                <a:ea typeface="Calibri" panose="020F0502020204030204" pitchFamily="34" charset="0"/>
                <a:cs typeface="Times New Roman" panose="02020603050405020304" pitchFamily="18" charset="0"/>
              </a:rPr>
              <a:t>Не при каких условиях участник не вправе требовать выдела из имущества корпорации какой —либо части</a:t>
            </a:r>
            <a:r>
              <a:rPr lang="ru-RU" sz="1600" b="1" dirty="0">
                <a:solidFill>
                  <a:srgbClr val="000000"/>
                </a:solidFill>
                <a:ea typeface="Calibri" panose="020F0502020204030204" pitchFamily="34" charset="0"/>
                <a:cs typeface="Times New Roman" panose="02020603050405020304" pitchFamily="18" charset="0"/>
              </a:rPr>
              <a:t>, так как у него нет права собственности ни на какую часть этого имущества. Участник может распоряжаться только своим имуществом: определенным образом оформленными правами участия в корпорации — акциями, долей в уставном капитале ООО, паем и т.п. </a:t>
            </a:r>
            <a:endParaRPr lang="ru-RU" sz="1600" b="1" dirty="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q"/>
            </a:pPr>
            <a:endParaRPr lang="ru-RU" sz="1600" dirty="0">
              <a:solidFill>
                <a:schemeClr val="tx1"/>
              </a:solidFill>
              <a:latin typeface="Tahoma" pitchFamily="34" charset="0"/>
              <a:ea typeface="Tahoma" pitchFamily="34" charset="0"/>
              <a:cs typeface="Tahoma" pitchFamily="34" charset="0"/>
            </a:endParaRPr>
          </a:p>
        </p:txBody>
      </p:sp>
      <p:sp>
        <p:nvSpPr>
          <p:cNvPr id="13" name="Text Box 23"/>
          <p:cNvSpPr txBox="1">
            <a:spLocks noChangeArrowheads="1"/>
          </p:cNvSpPr>
          <p:nvPr/>
        </p:nvSpPr>
        <p:spPr bwMode="auto">
          <a:xfrm>
            <a:off x="520357" y="1311686"/>
            <a:ext cx="8620539" cy="369332"/>
          </a:xfrm>
          <a:prstGeom prst="rect">
            <a:avLst/>
          </a:prstGeom>
          <a:noFill/>
          <a:ln w="9525">
            <a:noFill/>
            <a:miter lim="800000"/>
            <a:headEnd/>
            <a:tailEnd/>
          </a:ln>
          <a:effectLst/>
        </p:spPr>
        <p:txBody>
          <a:bodyPr wrap="square">
            <a:spAutoFit/>
          </a:bodyPr>
          <a:lstStyle/>
          <a:p>
            <a:r>
              <a:rPr lang="ru-RU" sz="1800" b="1" dirty="0">
                <a:solidFill>
                  <a:schemeClr val="bg1"/>
                </a:solidFill>
              </a:rPr>
              <a:t>ИМУЩЕСТВО КОРПОРАЦИИ ОБОСОБЛЕНО ОТ ИМУЩЕСТВА ЕЕ УЧАСНИКОВ</a:t>
            </a:r>
            <a:endParaRPr lang="ru-RU" sz="18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880220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231406" y="999717"/>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23"/>
          <p:cNvSpPr txBox="1">
            <a:spLocks noChangeArrowheads="1"/>
          </p:cNvSpPr>
          <p:nvPr/>
        </p:nvSpPr>
        <p:spPr bwMode="auto">
          <a:xfrm>
            <a:off x="140712" y="1714423"/>
            <a:ext cx="9415669" cy="452431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buFont typeface="Wingdings" panose="05000000000000000000" pitchFamily="2" charset="2"/>
              <a:buChar char="q"/>
              <a:defRPr/>
            </a:pPr>
            <a:r>
              <a:rPr lang="ru-RU" sz="1600" b="1" dirty="0"/>
              <a:t>Участник хозяйственного общества не имеет вещных прав в отношении имущества  корпорации. Он не является собственником никакой части имущества корпорации.</a:t>
            </a:r>
          </a:p>
          <a:p>
            <a:pPr marL="285750" indent="-285750">
              <a:buFont typeface="Wingdings" panose="05000000000000000000" pitchFamily="2" charset="2"/>
              <a:buChar char="q"/>
              <a:defRPr/>
            </a:pPr>
            <a:r>
              <a:rPr lang="ru-RU" sz="1600" b="1" dirty="0"/>
              <a:t>Ни при каких условиях участник корпорации не вправе требовать выдела из имущества корпорации какой либо его части.</a:t>
            </a:r>
          </a:p>
          <a:p>
            <a:pPr marL="285750" indent="-285750">
              <a:buFont typeface="Wingdings" panose="05000000000000000000" pitchFamily="2" charset="2"/>
              <a:buChar char="q"/>
              <a:defRPr/>
            </a:pPr>
            <a:r>
              <a:rPr lang="ru-RU" sz="1600" b="1" dirty="0"/>
              <a:t>Акция, доля в уставном капитале ООО, пай в производственном кооперативе не удостоверяют права собственности  участника корпорации на долю в ее имуществе.</a:t>
            </a:r>
          </a:p>
          <a:p>
            <a:pPr marL="285750" indent="-285750">
              <a:buFont typeface="Wingdings" panose="05000000000000000000" pitchFamily="2" charset="2"/>
              <a:buChar char="q"/>
              <a:defRPr/>
            </a:pPr>
            <a:r>
              <a:rPr lang="ru-RU" sz="1600" b="1" dirty="0"/>
              <a:t>Ненаучные термины (образные фигуры речи) «собственники бизнеса», «собственники корпорации».</a:t>
            </a:r>
          </a:p>
          <a:p>
            <a:pPr marL="285750" indent="-285750">
              <a:buFont typeface="Wingdings" panose="05000000000000000000" pitchFamily="2" charset="2"/>
              <a:buChar char="q"/>
              <a:defRPr/>
            </a:pPr>
            <a:endParaRPr lang="ru-RU" sz="1600" b="1" dirty="0"/>
          </a:p>
          <a:p>
            <a:pPr marL="285750" indent="-285750">
              <a:buFont typeface="Wingdings" panose="05000000000000000000" pitchFamily="2" charset="2"/>
              <a:buChar char="q"/>
              <a:defRPr/>
            </a:pPr>
            <a:r>
              <a:rPr lang="ru-RU" sz="1600" b="1" dirty="0"/>
              <a:t>Научные термины «участники корпорации», «контролирующие участники корпорации». </a:t>
            </a:r>
          </a:p>
          <a:p>
            <a:pPr algn="ctr">
              <a:defRPr/>
            </a:pPr>
            <a:endParaRPr lang="ru-RU" sz="1600" b="1" dirty="0"/>
          </a:p>
          <a:p>
            <a:pPr algn="ctr">
              <a:defRPr/>
            </a:pPr>
            <a:r>
              <a:rPr lang="ru-RU" sz="1600" b="1" dirty="0"/>
              <a:t>ЛИКВИДАЦИОННАЯ КВОТА </a:t>
            </a:r>
          </a:p>
          <a:p>
            <a:pPr marL="285750" indent="-285750">
              <a:buFont typeface="Wingdings" panose="05000000000000000000" pitchFamily="2" charset="2"/>
              <a:buChar char="q"/>
              <a:defRPr/>
            </a:pPr>
            <a:r>
              <a:rPr lang="ru-RU" sz="1600" b="1" dirty="0"/>
              <a:t>При ликвидации юридического лица собственник прекращается, а его имущество распределяется между кредиторами.</a:t>
            </a:r>
          </a:p>
          <a:p>
            <a:pPr marL="285750" indent="-285750">
              <a:buFont typeface="Wingdings" panose="05000000000000000000" pitchFamily="2" charset="2"/>
              <a:buChar char="q"/>
              <a:defRPr/>
            </a:pPr>
            <a:r>
              <a:rPr lang="ru-RU" sz="1600" b="1" dirty="0"/>
              <a:t>Корпоративные отношения прекращаются и участники переходят в разряд классических кредиторов. Они не выделяют имущество у действующего собственника, а в качестве кредиторов получают часть имущества ликвидированного юридического лица (собственника).</a:t>
            </a:r>
          </a:p>
          <a:p>
            <a:pPr marL="285750" indent="-285750" algn="just">
              <a:buFont typeface="Wingdings" panose="05000000000000000000" pitchFamily="2" charset="2"/>
              <a:buChar char="q"/>
            </a:pPr>
            <a:endParaRPr lang="ru-RU" sz="1600" dirty="0">
              <a:solidFill>
                <a:schemeClr val="tx1"/>
              </a:solidFill>
              <a:latin typeface="Tahoma" pitchFamily="34" charset="0"/>
              <a:ea typeface="Tahoma" pitchFamily="34" charset="0"/>
              <a:cs typeface="Tahoma" pitchFamily="34" charset="0"/>
            </a:endParaRPr>
          </a:p>
        </p:txBody>
      </p:sp>
      <p:sp>
        <p:nvSpPr>
          <p:cNvPr id="13" name="Text Box 23"/>
          <p:cNvSpPr txBox="1">
            <a:spLocks noChangeArrowheads="1"/>
          </p:cNvSpPr>
          <p:nvPr/>
        </p:nvSpPr>
        <p:spPr bwMode="auto">
          <a:xfrm>
            <a:off x="1377607" y="1114842"/>
            <a:ext cx="8620539" cy="369332"/>
          </a:xfrm>
          <a:prstGeom prst="rect">
            <a:avLst/>
          </a:prstGeom>
          <a:noFill/>
          <a:ln w="9525">
            <a:noFill/>
            <a:miter lim="800000"/>
            <a:headEnd/>
            <a:tailEnd/>
          </a:ln>
          <a:effectLst/>
        </p:spPr>
        <p:txBody>
          <a:bodyPr wrap="square">
            <a:spAutoFit/>
          </a:bodyPr>
          <a:lstStyle/>
          <a:p>
            <a:r>
              <a:rPr lang="ru-RU" altLang="ru-RU" b="1" dirty="0">
                <a:solidFill>
                  <a:schemeClr val="bg1"/>
                </a:solidFill>
              </a:rPr>
              <a:t>У КОРПОРАЦИИ ЕСТЬ УЧАСТНИКИ, НО НЕТ СОБСТВЕННИКОВ</a:t>
            </a:r>
            <a:endParaRPr lang="ru-RU" sz="18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021332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3" name="Text Box 23"/>
          <p:cNvSpPr txBox="1">
            <a:spLocks noChangeArrowheads="1"/>
          </p:cNvSpPr>
          <p:nvPr/>
        </p:nvSpPr>
        <p:spPr bwMode="auto">
          <a:xfrm>
            <a:off x="271419" y="1196562"/>
            <a:ext cx="8620539" cy="646331"/>
          </a:xfrm>
          <a:prstGeom prst="rect">
            <a:avLst/>
          </a:prstGeom>
          <a:noFill/>
          <a:ln w="9525">
            <a:noFill/>
            <a:miter lim="800000"/>
            <a:headEnd/>
            <a:tailEnd/>
          </a:ln>
          <a:effectLst/>
        </p:spPr>
        <p:txBody>
          <a:bodyPr wrap="square">
            <a:spAutoFit/>
          </a:bodyPr>
          <a:lstStyle/>
          <a:p>
            <a:pPr algn="ctr"/>
            <a:r>
              <a:rPr lang="ru-RU" sz="1800" b="1" dirty="0">
                <a:solidFill>
                  <a:schemeClr val="bg1"/>
                </a:solidFill>
              </a:rPr>
              <a:t>СОСТАВ АКЦИОНЕРОВ (ДЕРЖАТЕЛЕЙ АКЦИЙ) ПАО «НК «РОСНЕФТЬ», ВЛАДЕЮЩИХ БОЛЕЕ 5% УСТАВНОГО КАПИТАЛА ПО СОСТОЯНИЮ НА 1 ОКТЯБРЯ 2016 </a:t>
            </a:r>
            <a:endParaRPr lang="ru-RU" sz="1800" b="1" dirty="0">
              <a:solidFill>
                <a:schemeClr val="bg1"/>
              </a:solidFill>
              <a:latin typeface="Tahoma" pitchFamily="34" charset="0"/>
              <a:ea typeface="Tahoma" pitchFamily="34" charset="0"/>
              <a:cs typeface="Tahoma" pitchFamily="34"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4235859301"/>
              </p:ext>
            </p:extLst>
          </p:nvPr>
        </p:nvGraphicFramePr>
        <p:xfrm>
          <a:off x="166858" y="1849200"/>
          <a:ext cx="8874014" cy="4628339"/>
        </p:xfrm>
        <a:graphic>
          <a:graphicData uri="http://schemas.openxmlformats.org/drawingml/2006/table">
            <a:tbl>
              <a:tblPr firstRow="1" firstCol="1" bandRow="1">
                <a:tableStyleId>{5C22544A-7EE6-4342-B048-85BDC9FD1C3A}</a:tableStyleId>
              </a:tblPr>
              <a:tblGrid>
                <a:gridCol w="3791035">
                  <a:extLst>
                    <a:ext uri="{9D8B030D-6E8A-4147-A177-3AD203B41FA5}">
                      <a16:colId xmlns:a16="http://schemas.microsoft.com/office/drawing/2014/main" val="794705708"/>
                    </a:ext>
                  </a:extLst>
                </a:gridCol>
                <a:gridCol w="2124356">
                  <a:extLst>
                    <a:ext uri="{9D8B030D-6E8A-4147-A177-3AD203B41FA5}">
                      <a16:colId xmlns:a16="http://schemas.microsoft.com/office/drawing/2014/main" val="1157084765"/>
                    </a:ext>
                  </a:extLst>
                </a:gridCol>
                <a:gridCol w="2958623">
                  <a:extLst>
                    <a:ext uri="{9D8B030D-6E8A-4147-A177-3AD203B41FA5}">
                      <a16:colId xmlns:a16="http://schemas.microsoft.com/office/drawing/2014/main" val="898896656"/>
                    </a:ext>
                  </a:extLst>
                </a:gridCol>
              </a:tblGrid>
              <a:tr h="490728">
                <a:tc>
                  <a:txBody>
                    <a:bodyPr/>
                    <a:lstStyle/>
                    <a:p>
                      <a:pPr marL="0" indent="0" algn="ctr"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Акционер</a:t>
                      </a:r>
                    </a:p>
                  </a:txBody>
                  <a:tcPr marL="46004" marR="46004" marT="0" marB="0"/>
                </a:tc>
                <a:tc>
                  <a:txBody>
                    <a:bodyPr/>
                    <a:lstStyle/>
                    <a:p>
                      <a:pPr marL="0" indent="0" algn="ctr"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Количество акций</a:t>
                      </a:r>
                      <a:r>
                        <a:rPr lang="ru-RU" sz="1400" kern="1200" baseline="0" dirty="0">
                          <a:solidFill>
                            <a:schemeClr val="tx1"/>
                          </a:solidFill>
                          <a:latin typeface="Tahoma" pitchFamily="34" charset="0"/>
                          <a:ea typeface="Tahoma" pitchFamily="34" charset="0"/>
                          <a:cs typeface="Tahoma" pitchFamily="34" charset="0"/>
                        </a:rPr>
                        <a:t> </a:t>
                      </a:r>
                      <a:r>
                        <a:rPr lang="ru-RU" sz="1400" kern="1200" dirty="0">
                          <a:solidFill>
                            <a:schemeClr val="tx1"/>
                          </a:solidFill>
                          <a:latin typeface="Tahoma" pitchFamily="34" charset="0"/>
                          <a:ea typeface="Tahoma" pitchFamily="34" charset="0"/>
                          <a:cs typeface="Tahoma" pitchFamily="34" charset="0"/>
                        </a:rPr>
                        <a:t>(шт.)</a:t>
                      </a:r>
                    </a:p>
                  </a:txBody>
                  <a:tcPr marL="46004" marR="46004" marT="0" marB="0"/>
                </a:tc>
                <a:tc>
                  <a:txBody>
                    <a:bodyPr/>
                    <a:lstStyle/>
                    <a:p>
                      <a:pPr marL="0" indent="0" algn="ctr"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Доля в уставном капитале (%)</a:t>
                      </a:r>
                    </a:p>
                  </a:txBody>
                  <a:tcPr marL="46004" marR="46004" marT="0" marB="0"/>
                </a:tc>
                <a:extLst>
                  <a:ext uri="{0D108BD9-81ED-4DB2-BD59-A6C34878D82A}">
                    <a16:rowId xmlns:a16="http://schemas.microsoft.com/office/drawing/2014/main" val="844599982"/>
                  </a:ext>
                </a:extLst>
              </a:tr>
              <a:tr h="532448">
                <a:tc>
                  <a:txBody>
                    <a:bodyPr/>
                    <a:lstStyle/>
                    <a:p>
                      <a:pPr marL="0" indent="0" algn="l"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АО «РОСНЕФТЕГАЗ»</a:t>
                      </a:r>
                    </a:p>
                  </a:txBody>
                  <a:tcPr marL="46004" marR="46004" marT="0" marB="0"/>
                </a:tc>
                <a:tc>
                  <a:txBody>
                    <a:bodyPr/>
                    <a:lstStyle/>
                    <a:p>
                      <a:pPr marL="0" indent="0" algn="ctr"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7 365 816 383</a:t>
                      </a:r>
                    </a:p>
                  </a:txBody>
                  <a:tcPr marL="46004" marR="46004" marT="0" marB="0"/>
                </a:tc>
                <a:tc>
                  <a:txBody>
                    <a:bodyPr/>
                    <a:lstStyle/>
                    <a:p>
                      <a:pPr marL="0" indent="0" algn="ctr"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69,5</a:t>
                      </a:r>
                    </a:p>
                  </a:txBody>
                  <a:tcPr marL="46004" marR="46004" marT="0" marB="0"/>
                </a:tc>
                <a:extLst>
                  <a:ext uri="{0D108BD9-81ED-4DB2-BD59-A6C34878D82A}">
                    <a16:rowId xmlns:a16="http://schemas.microsoft.com/office/drawing/2014/main" val="560901564"/>
                  </a:ext>
                </a:extLst>
              </a:tr>
              <a:tr h="345327">
                <a:tc>
                  <a:txBody>
                    <a:bodyPr/>
                    <a:lstStyle/>
                    <a:p>
                      <a:pPr marL="0" indent="0" algn="l" rtl="0" fontAlgn="base">
                        <a:lnSpc>
                          <a:spcPct val="115000"/>
                        </a:lnSpc>
                        <a:spcBef>
                          <a:spcPct val="0"/>
                        </a:spcBef>
                        <a:spcAft>
                          <a:spcPct val="0"/>
                        </a:spcAft>
                        <a:buFont typeface="Wingdings" panose="05000000000000000000" pitchFamily="2" charset="2"/>
                        <a:buNone/>
                      </a:pPr>
                      <a:r>
                        <a:rPr lang="en-US" sz="1400" kern="1200" dirty="0">
                          <a:solidFill>
                            <a:schemeClr val="tx1"/>
                          </a:solidFill>
                          <a:latin typeface="Tahoma" pitchFamily="34" charset="0"/>
                          <a:ea typeface="Tahoma" pitchFamily="34" charset="0"/>
                          <a:cs typeface="Tahoma" pitchFamily="34" charset="0"/>
                        </a:rPr>
                        <a:t>BP Russian Investments Limited</a:t>
                      </a:r>
                      <a:r>
                        <a:rPr lang="ru-RU" sz="1400" kern="1200" dirty="0">
                          <a:solidFill>
                            <a:schemeClr val="tx1"/>
                          </a:solidFill>
                          <a:latin typeface="Tahoma" pitchFamily="34" charset="0"/>
                          <a:ea typeface="Tahoma" pitchFamily="34" charset="0"/>
                          <a:cs typeface="Tahoma" pitchFamily="34" charset="0"/>
                        </a:rPr>
                        <a:t> </a:t>
                      </a:r>
                    </a:p>
                  </a:txBody>
                  <a:tcPr marL="46004" marR="46004" marT="0" marB="0"/>
                </a:tc>
                <a:tc>
                  <a:txBody>
                    <a:bodyPr/>
                    <a:lstStyle/>
                    <a:p>
                      <a:pPr marL="0" indent="0" algn="ctr"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2 092 900 097</a:t>
                      </a:r>
                    </a:p>
                  </a:txBody>
                  <a:tcPr marL="46004" marR="46004" marT="0" marB="0" anchor="ctr"/>
                </a:tc>
                <a:tc>
                  <a:txBody>
                    <a:bodyPr/>
                    <a:lstStyle/>
                    <a:p>
                      <a:pPr marL="0" indent="0" algn="ctr"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19,7</a:t>
                      </a:r>
                    </a:p>
                  </a:txBody>
                  <a:tcPr marL="46004" marR="46004" marT="0" marB="0"/>
                </a:tc>
                <a:extLst>
                  <a:ext uri="{0D108BD9-81ED-4DB2-BD59-A6C34878D82A}">
                    <a16:rowId xmlns:a16="http://schemas.microsoft.com/office/drawing/2014/main" val="781962208"/>
                  </a:ext>
                </a:extLst>
              </a:tr>
              <a:tr h="981456">
                <a:tc>
                  <a:txBody>
                    <a:bodyPr/>
                    <a:lstStyle/>
                    <a:p>
                      <a:pPr marL="0" indent="0" algn="l"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Небанковская кредитная организация АО «Национальный</a:t>
                      </a:r>
                      <a:r>
                        <a:rPr lang="ru-RU" sz="1400" kern="1200" baseline="0" dirty="0">
                          <a:solidFill>
                            <a:schemeClr val="tx1"/>
                          </a:solidFill>
                          <a:latin typeface="Tahoma" pitchFamily="34" charset="0"/>
                          <a:ea typeface="Tahoma" pitchFamily="34" charset="0"/>
                          <a:cs typeface="Tahoma" pitchFamily="34" charset="0"/>
                        </a:rPr>
                        <a:t> </a:t>
                      </a:r>
                      <a:r>
                        <a:rPr lang="ru-RU" sz="1400" kern="1200" dirty="0">
                          <a:solidFill>
                            <a:schemeClr val="tx1"/>
                          </a:solidFill>
                          <a:latin typeface="Tahoma" pitchFamily="34" charset="0"/>
                          <a:ea typeface="Tahoma" pitchFamily="34" charset="0"/>
                          <a:cs typeface="Tahoma" pitchFamily="34" charset="0"/>
                        </a:rPr>
                        <a:t>расчетный депозитарий» (номинальный держатель)</a:t>
                      </a:r>
                    </a:p>
                  </a:txBody>
                  <a:tcPr marL="46004" marR="46004" marT="0" marB="0"/>
                </a:tc>
                <a:tc>
                  <a:txBody>
                    <a:bodyPr/>
                    <a:lstStyle/>
                    <a:p>
                      <a:pPr marL="0" indent="0" algn="ctr"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1 098 054 952</a:t>
                      </a:r>
                    </a:p>
                  </a:txBody>
                  <a:tcPr marL="46004" marR="46004" marT="0" marB="0"/>
                </a:tc>
                <a:tc>
                  <a:txBody>
                    <a:bodyPr/>
                    <a:lstStyle/>
                    <a:p>
                      <a:pPr marL="0" indent="0" algn="ctr"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10,36</a:t>
                      </a:r>
                    </a:p>
                  </a:txBody>
                  <a:tcPr marL="46004" marR="46004" marT="0" marB="0"/>
                </a:tc>
                <a:extLst>
                  <a:ext uri="{0D108BD9-81ED-4DB2-BD59-A6C34878D82A}">
                    <a16:rowId xmlns:a16="http://schemas.microsoft.com/office/drawing/2014/main" val="1138908698"/>
                  </a:ext>
                </a:extLst>
              </a:tr>
              <a:tr h="490728">
                <a:tc>
                  <a:txBody>
                    <a:bodyPr/>
                    <a:lstStyle/>
                    <a:p>
                      <a:pPr marL="0" indent="0" algn="l"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Прочие юридические лица, владеющие менее 5% акций</a:t>
                      </a:r>
                    </a:p>
                  </a:txBody>
                  <a:tcPr marL="46004" marR="46004" marT="0" marB="0"/>
                </a:tc>
                <a:tc>
                  <a:txBody>
                    <a:bodyPr/>
                    <a:lstStyle/>
                    <a:p>
                      <a:pPr marL="0" indent="0" algn="ctr"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1 512 134</a:t>
                      </a:r>
                    </a:p>
                  </a:txBody>
                  <a:tcPr marL="46004" marR="46004" marT="0" marB="0"/>
                </a:tc>
                <a:tc>
                  <a:txBody>
                    <a:bodyPr/>
                    <a:lstStyle/>
                    <a:p>
                      <a:pPr marL="0" indent="0" algn="ctr"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0,01</a:t>
                      </a:r>
                    </a:p>
                  </a:txBody>
                  <a:tcPr marL="46004" marR="46004" marT="0" marB="0"/>
                </a:tc>
                <a:extLst>
                  <a:ext uri="{0D108BD9-81ED-4DB2-BD59-A6C34878D82A}">
                    <a16:rowId xmlns:a16="http://schemas.microsoft.com/office/drawing/2014/main" val="1869312079"/>
                  </a:ext>
                </a:extLst>
              </a:tr>
              <a:tr h="981456">
                <a:tc>
                  <a:txBody>
                    <a:bodyPr/>
                    <a:lstStyle/>
                    <a:p>
                      <a:pPr marL="0" indent="0" algn="l"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Российская Федерация в лице Федерального агентства по управлению государственным имуществом</a:t>
                      </a:r>
                    </a:p>
                  </a:txBody>
                  <a:tcPr marL="46004" marR="46004" marT="0" marB="0"/>
                </a:tc>
                <a:tc>
                  <a:txBody>
                    <a:bodyPr/>
                    <a:lstStyle/>
                    <a:p>
                      <a:pPr marL="0" indent="0" algn="ctr"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1</a:t>
                      </a:r>
                    </a:p>
                  </a:txBody>
                  <a:tcPr marL="46004" marR="46004" marT="0" marB="0"/>
                </a:tc>
                <a:tc>
                  <a:txBody>
                    <a:bodyPr/>
                    <a:lstStyle/>
                    <a:p>
                      <a:pPr marL="0" indent="0" algn="ctr"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Менее 0,01</a:t>
                      </a:r>
                    </a:p>
                  </a:txBody>
                  <a:tcPr marL="46004" marR="46004" marT="0" marB="0"/>
                </a:tc>
                <a:extLst>
                  <a:ext uri="{0D108BD9-81ED-4DB2-BD59-A6C34878D82A}">
                    <a16:rowId xmlns:a16="http://schemas.microsoft.com/office/drawing/2014/main" val="3400176740"/>
                  </a:ext>
                </a:extLst>
              </a:tr>
              <a:tr h="280416">
                <a:tc>
                  <a:txBody>
                    <a:bodyPr/>
                    <a:lstStyle/>
                    <a:p>
                      <a:pPr marL="0" indent="0" algn="l"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Физические лица</a:t>
                      </a:r>
                    </a:p>
                  </a:txBody>
                  <a:tcPr marL="46004" marR="46004" marT="0" marB="0"/>
                </a:tc>
                <a:tc>
                  <a:txBody>
                    <a:bodyPr/>
                    <a:lstStyle/>
                    <a:p>
                      <a:pPr marL="0" indent="0" algn="ctr"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39 782 595</a:t>
                      </a:r>
                    </a:p>
                  </a:txBody>
                  <a:tcPr marL="46004" marR="46004" marT="0" marB="0"/>
                </a:tc>
                <a:tc>
                  <a:txBody>
                    <a:bodyPr/>
                    <a:lstStyle/>
                    <a:p>
                      <a:pPr marL="0" indent="0" algn="ctr"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0,38</a:t>
                      </a:r>
                    </a:p>
                  </a:txBody>
                  <a:tcPr marL="46004" marR="46004" marT="0" marB="0"/>
                </a:tc>
                <a:extLst>
                  <a:ext uri="{0D108BD9-81ED-4DB2-BD59-A6C34878D82A}">
                    <a16:rowId xmlns:a16="http://schemas.microsoft.com/office/drawing/2014/main" val="3111347559"/>
                  </a:ext>
                </a:extLst>
              </a:tr>
              <a:tr h="245364">
                <a:tc>
                  <a:txBody>
                    <a:bodyPr/>
                    <a:lstStyle/>
                    <a:p>
                      <a:pPr marL="0" indent="0" algn="l"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Счет неустановленных лиц</a:t>
                      </a:r>
                    </a:p>
                  </a:txBody>
                  <a:tcPr marL="46004" marR="46004" marT="0" marB="0"/>
                </a:tc>
                <a:tc>
                  <a:txBody>
                    <a:bodyPr/>
                    <a:lstStyle/>
                    <a:p>
                      <a:pPr marL="0" indent="0" algn="ctr"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111 655</a:t>
                      </a:r>
                    </a:p>
                  </a:txBody>
                  <a:tcPr marL="46004" marR="46004" marT="0" marB="0"/>
                </a:tc>
                <a:tc>
                  <a:txBody>
                    <a:bodyPr/>
                    <a:lstStyle/>
                    <a:p>
                      <a:pPr marL="0" indent="0" algn="ctr" rtl="0" fontAlgn="base">
                        <a:lnSpc>
                          <a:spcPct val="115000"/>
                        </a:lnSpc>
                        <a:spcBef>
                          <a:spcPct val="0"/>
                        </a:spcBef>
                        <a:spcAft>
                          <a:spcPct val="0"/>
                        </a:spcAft>
                        <a:buFont typeface="Wingdings" panose="05000000000000000000" pitchFamily="2" charset="2"/>
                        <a:buNone/>
                      </a:pPr>
                      <a:r>
                        <a:rPr lang="ru-RU" sz="1400" kern="1200" dirty="0">
                          <a:solidFill>
                            <a:schemeClr val="tx1"/>
                          </a:solidFill>
                          <a:latin typeface="Tahoma" pitchFamily="34" charset="0"/>
                          <a:ea typeface="Tahoma" pitchFamily="34" charset="0"/>
                          <a:cs typeface="Tahoma" pitchFamily="34" charset="0"/>
                        </a:rPr>
                        <a:t>Менее 0,01</a:t>
                      </a:r>
                    </a:p>
                  </a:txBody>
                  <a:tcPr marL="46004" marR="46004" marT="0" marB="0"/>
                </a:tc>
                <a:extLst>
                  <a:ext uri="{0D108BD9-81ED-4DB2-BD59-A6C34878D82A}">
                    <a16:rowId xmlns:a16="http://schemas.microsoft.com/office/drawing/2014/main" val="1514274977"/>
                  </a:ext>
                </a:extLst>
              </a:tr>
              <a:tr h="280416">
                <a:tc>
                  <a:txBody>
                    <a:bodyPr/>
                    <a:lstStyle/>
                    <a:p>
                      <a:pPr marL="0" indent="0" algn="l" rtl="0" fontAlgn="base">
                        <a:lnSpc>
                          <a:spcPct val="115000"/>
                        </a:lnSpc>
                        <a:spcBef>
                          <a:spcPct val="0"/>
                        </a:spcBef>
                        <a:spcAft>
                          <a:spcPct val="0"/>
                        </a:spcAft>
                        <a:buFont typeface="Wingdings" panose="05000000000000000000" pitchFamily="2" charset="2"/>
                        <a:buNone/>
                      </a:pPr>
                      <a:r>
                        <a:rPr lang="ru-RU" sz="1600" kern="1200" dirty="0">
                          <a:solidFill>
                            <a:schemeClr val="tx1"/>
                          </a:solidFill>
                          <a:latin typeface="Tahoma" pitchFamily="34" charset="0"/>
                          <a:ea typeface="Tahoma" pitchFamily="34" charset="0"/>
                          <a:cs typeface="Tahoma" pitchFamily="34" charset="0"/>
                        </a:rPr>
                        <a:t>Итого</a:t>
                      </a:r>
                    </a:p>
                  </a:txBody>
                  <a:tcPr marL="46004" marR="46004" marT="0" marB="0"/>
                </a:tc>
                <a:tc>
                  <a:txBody>
                    <a:bodyPr/>
                    <a:lstStyle/>
                    <a:p>
                      <a:pPr marL="0" indent="0" algn="ctr" rtl="0" fontAlgn="base">
                        <a:lnSpc>
                          <a:spcPct val="115000"/>
                        </a:lnSpc>
                        <a:spcBef>
                          <a:spcPct val="0"/>
                        </a:spcBef>
                        <a:spcAft>
                          <a:spcPct val="0"/>
                        </a:spcAft>
                        <a:buFont typeface="Wingdings" panose="05000000000000000000" pitchFamily="2" charset="2"/>
                        <a:buNone/>
                      </a:pPr>
                      <a:r>
                        <a:rPr lang="ru-RU" sz="1600" kern="1200" dirty="0">
                          <a:solidFill>
                            <a:schemeClr val="tx1"/>
                          </a:solidFill>
                          <a:latin typeface="Tahoma" pitchFamily="34" charset="0"/>
                          <a:ea typeface="Tahoma" pitchFamily="34" charset="0"/>
                          <a:cs typeface="Tahoma" pitchFamily="34" charset="0"/>
                        </a:rPr>
                        <a:t>10 598 177 817</a:t>
                      </a:r>
                    </a:p>
                  </a:txBody>
                  <a:tcPr marL="46004" marR="46004" marT="0" marB="0"/>
                </a:tc>
                <a:tc>
                  <a:txBody>
                    <a:bodyPr/>
                    <a:lstStyle/>
                    <a:p>
                      <a:pPr marL="0" indent="0" algn="ctr" rtl="0" fontAlgn="base">
                        <a:lnSpc>
                          <a:spcPct val="115000"/>
                        </a:lnSpc>
                        <a:spcBef>
                          <a:spcPct val="0"/>
                        </a:spcBef>
                        <a:spcAft>
                          <a:spcPct val="0"/>
                        </a:spcAft>
                        <a:buFont typeface="Wingdings" panose="05000000000000000000" pitchFamily="2" charset="2"/>
                        <a:buNone/>
                      </a:pPr>
                      <a:r>
                        <a:rPr lang="ru-RU" sz="1600" kern="1200" dirty="0">
                          <a:solidFill>
                            <a:schemeClr val="tx1"/>
                          </a:solidFill>
                          <a:latin typeface="Tahoma" pitchFamily="34" charset="0"/>
                          <a:ea typeface="Tahoma" pitchFamily="34" charset="0"/>
                          <a:cs typeface="Tahoma" pitchFamily="34" charset="0"/>
                        </a:rPr>
                        <a:t>100</a:t>
                      </a:r>
                    </a:p>
                  </a:txBody>
                  <a:tcPr marL="46004" marR="46004" marT="0" marB="0"/>
                </a:tc>
                <a:extLst>
                  <a:ext uri="{0D108BD9-81ED-4DB2-BD59-A6C34878D82A}">
                    <a16:rowId xmlns:a16="http://schemas.microsoft.com/office/drawing/2014/main" val="2539797705"/>
                  </a:ext>
                </a:extLst>
              </a:tr>
            </a:tbl>
          </a:graphicData>
        </a:graphic>
      </p:graphicFrame>
      <p:sp>
        <p:nvSpPr>
          <p:cNvPr id="9" name="Rectangle 4"/>
          <p:cNvSpPr>
            <a:spLocks noChangeArrowheads="1"/>
          </p:cNvSpPr>
          <p:nvPr/>
        </p:nvSpPr>
        <p:spPr bwMode="auto">
          <a:xfrm>
            <a:off x="2811522" y="3005603"/>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97816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2" descr="для диска"/>
          <p:cNvPicPr>
            <a:picLocks noChangeAspect="1" noChangeArrowheads="1"/>
          </p:cNvPicPr>
          <p:nvPr/>
        </p:nvPicPr>
        <p:blipFill>
          <a:blip r:embed="rId3">
            <a:extLst>
              <a:ext uri="{28A0092B-C50C-407E-A947-70E740481C1C}">
                <a14:useLocalDpi xmlns:a14="http://schemas.microsoft.com/office/drawing/2010/main" val="0"/>
              </a:ext>
            </a:extLst>
          </a:blip>
          <a:srcRect l="9337" t="12105" b="-322"/>
          <a:stretch>
            <a:fillRect/>
          </a:stretch>
        </p:blipFill>
        <p:spPr bwMode="auto">
          <a:xfrm>
            <a:off x="533401" y="0"/>
            <a:ext cx="4441825" cy="355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5012871" y="16328"/>
            <a:ext cx="4512130" cy="4038541"/>
          </a:xfrm>
          <a:prstGeom prst="rect">
            <a:avLst/>
          </a:prstGeom>
          <a:solidFill>
            <a:schemeClr val="bg1"/>
          </a:solidFill>
        </p:spPr>
        <p:txBody>
          <a:bodyPr wrap="square">
            <a:spAutoFit/>
          </a:bodyPr>
          <a:lstStyle/>
          <a:p>
            <a:pPr>
              <a:defRPr/>
            </a:pPr>
            <a:r>
              <a:rPr lang="ru-RU" sz="1600" b="1" dirty="0">
                <a:solidFill>
                  <a:srgbClr val="000000"/>
                </a:solidFill>
                <a:latin typeface="Arial" panose="020B0604020202020204" pitchFamily="34" charset="0"/>
                <a:cs typeface="Times New Roman" panose="02020603050405020304" pitchFamily="18" charset="0"/>
              </a:rPr>
              <a:t>ГЛУШЕЦКИЙ АНДРЕЙ АНАТОЛЬЕВИЧ </a:t>
            </a:r>
          </a:p>
          <a:p>
            <a:pPr>
              <a:lnSpc>
                <a:spcPct val="107000"/>
              </a:lnSpc>
              <a:defRPr/>
            </a:pPr>
            <a:r>
              <a:rPr lang="ru-RU" sz="1600" b="1" dirty="0">
                <a:solidFill>
                  <a:srgbClr val="000000"/>
                </a:solidFill>
                <a:latin typeface="Arial" panose="020B0604020202020204" pitchFamily="34" charset="0"/>
                <a:cs typeface="Times New Roman" panose="02020603050405020304" pitchFamily="18" charset="0"/>
              </a:rPr>
              <a:t>Профессор Высшей школы финансов и менеджмента Российской академии народного хозяйства и государственной службы при Президенте РФ, генеральный директор «Центра корпоративных стратегий». Автор серии монографий и более 200 статей по вопросам корпоративного права и управления. Консультант ряда крупнейших компаний.</a:t>
            </a:r>
          </a:p>
          <a:p>
            <a:pPr marL="285750" indent="-285750">
              <a:lnSpc>
                <a:spcPct val="107000"/>
              </a:lnSpc>
              <a:buFont typeface="Wingdings" panose="05000000000000000000" pitchFamily="2" charset="2"/>
              <a:buChar char="q"/>
              <a:defRPr/>
            </a:pPr>
            <a:r>
              <a:rPr lang="ru-RU" sz="1600" b="1" dirty="0">
                <a:solidFill>
                  <a:srgbClr val="000000"/>
                </a:solidFill>
                <a:latin typeface="Arial" panose="020B0604020202020204" pitchFamily="34" charset="0"/>
                <a:cs typeface="Times New Roman" panose="02020603050405020304" pitchFamily="18" charset="0"/>
              </a:rPr>
              <a:t>Окончил экономический факультет МГУ им. М.В. Ломоносова. </a:t>
            </a:r>
          </a:p>
          <a:p>
            <a:pPr marL="285750" indent="-285750">
              <a:lnSpc>
                <a:spcPct val="107000"/>
              </a:lnSpc>
              <a:buFont typeface="Wingdings" panose="05000000000000000000" pitchFamily="2" charset="2"/>
              <a:buChar char="q"/>
              <a:defRPr/>
            </a:pPr>
            <a:r>
              <a:rPr lang="ru-RU" sz="1600" b="1" dirty="0">
                <a:solidFill>
                  <a:srgbClr val="000000"/>
                </a:solidFill>
                <a:latin typeface="Arial" panose="020B0604020202020204" pitchFamily="34" charset="0"/>
                <a:cs typeface="Times New Roman" panose="02020603050405020304" pitchFamily="18" charset="0"/>
              </a:rPr>
              <a:t>Доктор экономических наук.</a:t>
            </a:r>
          </a:p>
          <a:p>
            <a:pPr marL="285750" indent="-285750">
              <a:lnSpc>
                <a:spcPct val="107000"/>
              </a:lnSpc>
              <a:buFont typeface="Wingdings" panose="05000000000000000000" pitchFamily="2" charset="2"/>
              <a:buChar char="q"/>
              <a:defRPr/>
            </a:pPr>
            <a:r>
              <a:rPr lang="ru-RU" sz="1600" b="1" dirty="0">
                <a:solidFill>
                  <a:srgbClr val="000000"/>
                </a:solidFill>
                <a:latin typeface="Arial" panose="020B0604020202020204" pitchFamily="34" charset="0"/>
                <a:cs typeface="Times New Roman" panose="02020603050405020304" pitchFamily="18" charset="0"/>
              </a:rPr>
              <a:t>Лауреат премии Ленинского комсомола в области науки и техники</a:t>
            </a:r>
            <a:r>
              <a:rPr lang="ru-RU" b="1" dirty="0">
                <a:solidFill>
                  <a:srgbClr val="000000"/>
                </a:solidFill>
                <a:latin typeface="Arial" panose="020B0604020202020204" pitchFamily="34" charset="0"/>
                <a:cs typeface="Times New Roman" panose="02020603050405020304" pitchFamily="18" charset="0"/>
              </a:rPr>
              <a:t>.</a:t>
            </a:r>
          </a:p>
        </p:txBody>
      </p:sp>
      <p:sp>
        <p:nvSpPr>
          <p:cNvPr id="5" name="Прямоугольник 4"/>
          <p:cNvSpPr/>
          <p:nvPr/>
        </p:nvSpPr>
        <p:spPr>
          <a:xfrm>
            <a:off x="568781" y="4054869"/>
            <a:ext cx="9073696" cy="3055965"/>
          </a:xfrm>
          <a:prstGeom prst="rect">
            <a:avLst/>
          </a:prstGeom>
          <a:solidFill>
            <a:schemeClr val="bg1"/>
          </a:solidFill>
        </p:spPr>
        <p:txBody>
          <a:bodyPr wrap="square">
            <a:spAutoFit/>
          </a:bodyPr>
          <a:lstStyle/>
          <a:p>
            <a:pPr marL="342900" indent="-342900">
              <a:lnSpc>
                <a:spcPct val="107000"/>
              </a:lnSpc>
              <a:buFont typeface="Wingdings" panose="05000000000000000000" pitchFamily="2" charset="2"/>
              <a:buChar char=""/>
              <a:defRPr/>
            </a:pPr>
            <a:r>
              <a:rPr lang="ru-RU" b="1" dirty="0">
                <a:solidFill>
                  <a:srgbClr val="000000"/>
                </a:solidFill>
                <a:latin typeface="Arial" panose="020B0604020202020204" pitchFamily="34" charset="0"/>
                <a:cs typeface="Times New Roman" panose="02020603050405020304" pitchFamily="18" charset="0"/>
              </a:rPr>
              <a:t>Член творческих и профессиональных союзов: </a:t>
            </a:r>
          </a:p>
          <a:p>
            <a:pPr marL="342900" indent="-342900">
              <a:lnSpc>
                <a:spcPct val="107000"/>
              </a:lnSpc>
              <a:buFont typeface="Symbol" panose="05050102010706020507" pitchFamily="18" charset="2"/>
              <a:buChar char=""/>
              <a:defRPr/>
            </a:pPr>
            <a:r>
              <a:rPr lang="ru-RU" b="1" dirty="0">
                <a:solidFill>
                  <a:srgbClr val="000000"/>
                </a:solidFill>
                <a:latin typeface="Arial" panose="020B0604020202020204" pitchFamily="34" charset="0"/>
                <a:cs typeface="Times New Roman" panose="02020603050405020304" pitchFamily="18" charset="0"/>
              </a:rPr>
              <a:t>Союза журналистов России. </a:t>
            </a:r>
          </a:p>
          <a:p>
            <a:pPr marL="342900" indent="-342900">
              <a:lnSpc>
                <a:spcPct val="107000"/>
              </a:lnSpc>
              <a:buFont typeface="Symbol" panose="05050102010706020507" pitchFamily="18" charset="2"/>
              <a:buChar char=""/>
              <a:defRPr/>
            </a:pPr>
            <a:r>
              <a:rPr lang="ru-RU" b="1" dirty="0">
                <a:solidFill>
                  <a:srgbClr val="000000"/>
                </a:solidFill>
                <a:latin typeface="Arial" panose="020B0604020202020204" pitchFamily="34" charset="0"/>
                <a:cs typeface="Times New Roman" panose="02020603050405020304" pitchFamily="18" charset="0"/>
              </a:rPr>
              <a:t>Профессионального союза литераторов России.</a:t>
            </a:r>
          </a:p>
          <a:p>
            <a:pPr marL="342900" indent="-342900">
              <a:lnSpc>
                <a:spcPct val="107000"/>
              </a:lnSpc>
              <a:buFont typeface="Wingdings" panose="05000000000000000000" pitchFamily="2" charset="2"/>
              <a:buChar char=""/>
              <a:defRPr/>
            </a:pPr>
            <a:r>
              <a:rPr lang="ru-RU" b="1" dirty="0">
                <a:solidFill>
                  <a:srgbClr val="000000"/>
                </a:solidFill>
                <a:latin typeface="Arial" panose="020B0604020202020204" pitchFamily="34" charset="0"/>
                <a:cs typeface="Times New Roman" panose="02020603050405020304" pitchFamily="18" charset="0"/>
              </a:rPr>
              <a:t>Член национального реестра корпоративных директоров</a:t>
            </a:r>
          </a:p>
          <a:p>
            <a:pPr marL="342900" indent="-342900">
              <a:lnSpc>
                <a:spcPct val="107000"/>
              </a:lnSpc>
              <a:buFont typeface="Wingdings" panose="05000000000000000000" pitchFamily="2" charset="2"/>
              <a:buChar char=""/>
              <a:defRPr/>
            </a:pPr>
            <a:r>
              <a:rPr lang="ru-RU" b="1" dirty="0">
                <a:solidFill>
                  <a:srgbClr val="000000"/>
                </a:solidFill>
                <a:latin typeface="Arial" panose="020B0604020202020204" pitchFamily="34" charset="0"/>
                <a:cs typeface="Times New Roman" panose="02020603050405020304" pitchFamily="18" charset="0"/>
              </a:rPr>
              <a:t>Член редакционных советов журналов: </a:t>
            </a:r>
          </a:p>
          <a:p>
            <a:pPr marL="342900" indent="-342900">
              <a:lnSpc>
                <a:spcPct val="107000"/>
              </a:lnSpc>
              <a:buFont typeface="Symbol" panose="05050102010706020507" pitchFamily="18" charset="2"/>
              <a:buChar char=""/>
              <a:defRPr/>
            </a:pPr>
            <a:r>
              <a:rPr lang="ru-RU" b="1" dirty="0">
                <a:solidFill>
                  <a:srgbClr val="000000"/>
                </a:solidFill>
                <a:latin typeface="Arial" panose="020B0604020202020204" pitchFamily="34" charset="0"/>
                <a:cs typeface="Times New Roman" panose="02020603050405020304" pitchFamily="18" charset="0"/>
              </a:rPr>
              <a:t> «Акционерное общество: вопросы корпоративного управления».</a:t>
            </a:r>
          </a:p>
          <a:p>
            <a:pPr marL="342900" indent="-342900">
              <a:lnSpc>
                <a:spcPct val="107000"/>
              </a:lnSpc>
              <a:buFont typeface="Symbol" panose="05050102010706020507" pitchFamily="18" charset="2"/>
              <a:buChar char=""/>
              <a:defRPr/>
            </a:pPr>
            <a:r>
              <a:rPr lang="ru-RU" b="1" dirty="0">
                <a:solidFill>
                  <a:srgbClr val="000000"/>
                </a:solidFill>
                <a:latin typeface="Arial" panose="020B0604020202020204" pitchFamily="34" charset="0"/>
                <a:cs typeface="Times New Roman" panose="02020603050405020304" pitchFamily="18" charset="0"/>
              </a:rPr>
              <a:t>«</a:t>
            </a:r>
            <a:r>
              <a:rPr lang="ru-RU" b="1" dirty="0" err="1">
                <a:solidFill>
                  <a:srgbClr val="000000"/>
                </a:solidFill>
                <a:latin typeface="Arial" panose="020B0604020202020204" pitchFamily="34" charset="0"/>
                <a:cs typeface="Times New Roman" panose="02020603050405020304" pitchFamily="18" charset="0"/>
              </a:rPr>
              <a:t>Business</a:t>
            </a:r>
            <a:r>
              <a:rPr lang="ru-RU" b="1" dirty="0">
                <a:solidFill>
                  <a:srgbClr val="000000"/>
                </a:solidFill>
                <a:latin typeface="Arial" panose="020B0604020202020204" pitchFamily="34" charset="0"/>
                <a:cs typeface="Times New Roman" panose="02020603050405020304" pitchFamily="18" charset="0"/>
              </a:rPr>
              <a:t> </a:t>
            </a:r>
            <a:r>
              <a:rPr lang="ru-RU" b="1" dirty="0" err="1">
                <a:solidFill>
                  <a:srgbClr val="000000"/>
                </a:solidFill>
                <a:latin typeface="Arial" panose="020B0604020202020204" pitchFamily="34" charset="0"/>
                <a:cs typeface="Times New Roman" panose="02020603050405020304" pitchFamily="18" charset="0"/>
              </a:rPr>
              <a:t>Engineering</a:t>
            </a:r>
            <a:r>
              <a:rPr lang="ru-RU" b="1" dirty="0">
                <a:solidFill>
                  <a:srgbClr val="000000"/>
                </a:solidFill>
                <a:latin typeface="Arial" panose="020B0604020202020204" pitchFamily="34" charset="0"/>
                <a:cs typeface="Times New Roman" panose="02020603050405020304" pitchFamily="18" charset="0"/>
              </a:rPr>
              <a:t> </a:t>
            </a:r>
            <a:r>
              <a:rPr lang="ru-RU" b="1" dirty="0" err="1">
                <a:solidFill>
                  <a:srgbClr val="000000"/>
                </a:solidFill>
                <a:latin typeface="Arial" panose="020B0604020202020204" pitchFamily="34" charset="0"/>
                <a:cs typeface="Times New Roman" panose="02020603050405020304" pitchFamily="18" charset="0"/>
              </a:rPr>
              <a:t>Journal</a:t>
            </a:r>
            <a:r>
              <a:rPr lang="ru-RU" b="1" dirty="0">
                <a:solidFill>
                  <a:srgbClr val="000000"/>
                </a:solidFill>
                <a:latin typeface="Arial" panose="020B0604020202020204" pitchFamily="34" charset="0"/>
                <a:cs typeface="Times New Roman" panose="02020603050405020304" pitchFamily="18" charset="0"/>
              </a:rPr>
              <a:t>, </a:t>
            </a:r>
            <a:r>
              <a:rPr lang="ru-RU" b="1" dirty="0" err="1">
                <a:solidFill>
                  <a:srgbClr val="000000"/>
                </a:solidFill>
                <a:latin typeface="Arial" panose="020B0604020202020204" pitchFamily="34" charset="0"/>
                <a:cs typeface="Times New Roman" panose="02020603050405020304" pitchFamily="18" charset="0"/>
              </a:rPr>
              <a:t>Georgia</a:t>
            </a:r>
            <a:r>
              <a:rPr lang="ru-RU" b="1" dirty="0">
                <a:solidFill>
                  <a:srgbClr val="000000"/>
                </a:solidFill>
                <a:latin typeface="Arial" panose="020B0604020202020204" pitchFamily="34" charset="0"/>
                <a:cs typeface="Times New Roman" panose="02020603050405020304" pitchFamily="18" charset="0"/>
              </a:rPr>
              <a:t>».</a:t>
            </a:r>
          </a:p>
          <a:p>
            <a:pPr indent="449580">
              <a:lnSpc>
                <a:spcPct val="107000"/>
              </a:lnSpc>
              <a:defRPr/>
            </a:pPr>
            <a:r>
              <a:rPr lang="ru-RU" b="1" dirty="0">
                <a:solidFill>
                  <a:srgbClr val="000000"/>
                </a:solidFill>
                <a:latin typeface="Arial" panose="020B0604020202020204" pitchFamily="34" charset="0"/>
                <a:cs typeface="Times New Roman" panose="02020603050405020304" pitchFamily="18" charset="0"/>
              </a:rPr>
              <a:t>Увлечения. Коллекционирует колокольчики. Личная коллекция насчитывает более 4000 единиц, в которой представлены разнообразные колокола и колокольчики из более 50 стран мира.</a:t>
            </a:r>
          </a:p>
        </p:txBody>
      </p:sp>
    </p:spTree>
    <p:extLst>
      <p:ext uri="{BB962C8B-B14F-4D97-AF65-F5344CB8AC3E}">
        <p14:creationId xmlns:p14="http://schemas.microsoft.com/office/powerpoint/2010/main" val="3812118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3" name="Text Box 23"/>
          <p:cNvSpPr txBox="1">
            <a:spLocks noChangeArrowheads="1"/>
          </p:cNvSpPr>
          <p:nvPr/>
        </p:nvSpPr>
        <p:spPr bwMode="auto">
          <a:xfrm>
            <a:off x="704436" y="1234164"/>
            <a:ext cx="8620539" cy="461665"/>
          </a:xfrm>
          <a:prstGeom prst="rect">
            <a:avLst/>
          </a:prstGeom>
          <a:noFill/>
          <a:ln w="9525">
            <a:noFill/>
            <a:miter lim="800000"/>
            <a:headEnd/>
            <a:tailEnd/>
          </a:ln>
          <a:effectLst/>
        </p:spPr>
        <p:txBody>
          <a:bodyPr wrap="square">
            <a:spAutoFit/>
          </a:bodyPr>
          <a:lstStyle/>
          <a:p>
            <a:r>
              <a:rPr lang="ru-RU" sz="1800" b="1" dirty="0">
                <a:solidFill>
                  <a:schemeClr val="bg1"/>
                </a:solidFill>
              </a:rPr>
              <a:t>СОСТАВ АКЦИОНЕРОВ ПАО «ГАЗПРОМ» ЗА 2006—2015 ГОДЫ </a:t>
            </a:r>
            <a:r>
              <a:rPr lang="ru-RU" b="1" dirty="0">
                <a:solidFill>
                  <a:schemeClr val="bg1"/>
                </a:solidFill>
              </a:rPr>
              <a:t>(%)</a:t>
            </a:r>
            <a:endParaRPr lang="ru-RU" sz="1800" b="1" dirty="0">
              <a:solidFill>
                <a:schemeClr val="bg1"/>
              </a:solidFill>
              <a:latin typeface="Tahoma" pitchFamily="34" charset="0"/>
              <a:ea typeface="Tahoma" pitchFamily="34" charset="0"/>
              <a:cs typeface="Tahoma"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650035987"/>
              </p:ext>
            </p:extLst>
          </p:nvPr>
        </p:nvGraphicFramePr>
        <p:xfrm>
          <a:off x="344559" y="1940354"/>
          <a:ext cx="8113436" cy="3024106"/>
        </p:xfrm>
        <a:graphic>
          <a:graphicData uri="http://schemas.openxmlformats.org/drawingml/2006/table">
            <a:tbl>
              <a:tblPr firstRow="1" firstCol="1" bandRow="1">
                <a:tableStyleId>{5C22544A-7EE6-4342-B048-85BDC9FD1C3A}</a:tableStyleId>
              </a:tblPr>
              <a:tblGrid>
                <a:gridCol w="2028359">
                  <a:extLst>
                    <a:ext uri="{9D8B030D-6E8A-4147-A177-3AD203B41FA5}">
                      <a16:colId xmlns:a16="http://schemas.microsoft.com/office/drawing/2014/main" val="4147336076"/>
                    </a:ext>
                  </a:extLst>
                </a:gridCol>
                <a:gridCol w="2028359">
                  <a:extLst>
                    <a:ext uri="{9D8B030D-6E8A-4147-A177-3AD203B41FA5}">
                      <a16:colId xmlns:a16="http://schemas.microsoft.com/office/drawing/2014/main" val="3434877338"/>
                    </a:ext>
                  </a:extLst>
                </a:gridCol>
                <a:gridCol w="2028359">
                  <a:extLst>
                    <a:ext uri="{9D8B030D-6E8A-4147-A177-3AD203B41FA5}">
                      <a16:colId xmlns:a16="http://schemas.microsoft.com/office/drawing/2014/main" val="1738486347"/>
                    </a:ext>
                  </a:extLst>
                </a:gridCol>
                <a:gridCol w="2028359">
                  <a:extLst>
                    <a:ext uri="{9D8B030D-6E8A-4147-A177-3AD203B41FA5}">
                      <a16:colId xmlns:a16="http://schemas.microsoft.com/office/drawing/2014/main" val="241615519"/>
                    </a:ext>
                  </a:extLst>
                </a:gridCol>
              </a:tblGrid>
              <a:tr h="490728">
                <a:tc>
                  <a:txBody>
                    <a:bodyPr/>
                    <a:lstStyle/>
                    <a:p>
                      <a:pPr algn="ctr">
                        <a:lnSpc>
                          <a:spcPct val="115000"/>
                        </a:lnSpc>
                        <a:spcAft>
                          <a:spcPts val="0"/>
                        </a:spcAft>
                      </a:pPr>
                      <a:r>
                        <a:rPr lang="ru-RU" sz="1400" b="1" dirty="0">
                          <a:effectLst/>
                        </a:rPr>
                        <a:t>Год</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Российская Федерация</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Держатели АДР</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Прочие юридические и физические лица</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2141784"/>
                  </a:ext>
                </a:extLst>
              </a:tr>
              <a:tr h="245364">
                <a:tc>
                  <a:txBody>
                    <a:bodyPr/>
                    <a:lstStyle/>
                    <a:p>
                      <a:pPr algn="ctr">
                        <a:lnSpc>
                          <a:spcPct val="115000"/>
                        </a:lnSpc>
                        <a:spcAft>
                          <a:spcPts val="0"/>
                        </a:spcAft>
                      </a:pPr>
                      <a:r>
                        <a:rPr lang="ru-RU" sz="1400" b="1" dirty="0">
                          <a:effectLst/>
                        </a:rPr>
                        <a:t>2015</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50,232</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27,831</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21,937</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9440658"/>
                  </a:ext>
                </a:extLst>
              </a:tr>
              <a:tr h="245364">
                <a:tc>
                  <a:txBody>
                    <a:bodyPr/>
                    <a:lstStyle/>
                    <a:p>
                      <a:pPr algn="ctr">
                        <a:lnSpc>
                          <a:spcPct val="115000"/>
                        </a:lnSpc>
                        <a:spcAft>
                          <a:spcPts val="0"/>
                        </a:spcAft>
                      </a:pPr>
                      <a:r>
                        <a:rPr lang="ru-RU" sz="1400" b="1">
                          <a:effectLst/>
                        </a:rPr>
                        <a:t>2014</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dirty="0">
                          <a:effectLst/>
                        </a:rPr>
                        <a:t>50,232</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28,053</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21,715</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7194914"/>
                  </a:ext>
                </a:extLst>
              </a:tr>
              <a:tr h="245364">
                <a:tc>
                  <a:txBody>
                    <a:bodyPr/>
                    <a:lstStyle/>
                    <a:p>
                      <a:pPr algn="ctr">
                        <a:lnSpc>
                          <a:spcPct val="115000"/>
                        </a:lnSpc>
                        <a:spcAft>
                          <a:spcPts val="0"/>
                        </a:spcAft>
                      </a:pPr>
                      <a:r>
                        <a:rPr lang="ru-RU" sz="1400" b="1">
                          <a:effectLst/>
                        </a:rPr>
                        <a:t>2013</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dirty="0">
                          <a:effectLst/>
                        </a:rPr>
                        <a:t>50,232</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25,78</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23,988</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749675"/>
                  </a:ext>
                </a:extLst>
              </a:tr>
              <a:tr h="245364">
                <a:tc>
                  <a:txBody>
                    <a:bodyPr/>
                    <a:lstStyle/>
                    <a:p>
                      <a:pPr algn="ctr">
                        <a:lnSpc>
                          <a:spcPct val="115000"/>
                        </a:lnSpc>
                        <a:spcAft>
                          <a:spcPts val="0"/>
                        </a:spcAft>
                      </a:pPr>
                      <a:r>
                        <a:rPr lang="ru-RU" sz="1400" b="1">
                          <a:effectLst/>
                        </a:rPr>
                        <a:t>2012</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dirty="0">
                          <a:effectLst/>
                        </a:rPr>
                        <a:t>50,002</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26,955</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23,043</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9468433"/>
                  </a:ext>
                </a:extLst>
              </a:tr>
              <a:tr h="245364">
                <a:tc>
                  <a:txBody>
                    <a:bodyPr/>
                    <a:lstStyle/>
                    <a:p>
                      <a:pPr algn="ctr">
                        <a:lnSpc>
                          <a:spcPct val="115000"/>
                        </a:lnSpc>
                        <a:spcAft>
                          <a:spcPts val="0"/>
                        </a:spcAft>
                      </a:pPr>
                      <a:r>
                        <a:rPr lang="ru-RU" sz="1400" b="1">
                          <a:effectLst/>
                        </a:rPr>
                        <a:t>2011</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50,002</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28,350</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21,648</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2385717"/>
                  </a:ext>
                </a:extLst>
              </a:tr>
              <a:tr h="245364">
                <a:tc>
                  <a:txBody>
                    <a:bodyPr/>
                    <a:lstStyle/>
                    <a:p>
                      <a:pPr algn="ctr">
                        <a:lnSpc>
                          <a:spcPct val="115000"/>
                        </a:lnSpc>
                        <a:spcAft>
                          <a:spcPts val="0"/>
                        </a:spcAft>
                      </a:pPr>
                      <a:r>
                        <a:rPr lang="ru-RU" sz="1400" b="1">
                          <a:effectLst/>
                        </a:rPr>
                        <a:t>2010</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dirty="0">
                          <a:effectLst/>
                        </a:rPr>
                        <a:t>50,002</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dirty="0">
                          <a:effectLst/>
                        </a:rPr>
                        <a:t>27,570</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22,428</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5939653"/>
                  </a:ext>
                </a:extLst>
              </a:tr>
              <a:tr h="245364">
                <a:tc>
                  <a:txBody>
                    <a:bodyPr/>
                    <a:lstStyle/>
                    <a:p>
                      <a:pPr algn="ctr">
                        <a:lnSpc>
                          <a:spcPct val="115000"/>
                        </a:lnSpc>
                        <a:spcAft>
                          <a:spcPts val="0"/>
                        </a:spcAft>
                      </a:pPr>
                      <a:r>
                        <a:rPr lang="ru-RU" sz="1400" b="1">
                          <a:effectLst/>
                        </a:rPr>
                        <a:t>2009</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50,002</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dirty="0">
                          <a:effectLst/>
                        </a:rPr>
                        <a:t>24,350</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25,648</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7846525"/>
                  </a:ext>
                </a:extLst>
              </a:tr>
              <a:tr h="245364">
                <a:tc>
                  <a:txBody>
                    <a:bodyPr/>
                    <a:lstStyle/>
                    <a:p>
                      <a:pPr algn="ctr">
                        <a:lnSpc>
                          <a:spcPct val="115000"/>
                        </a:lnSpc>
                        <a:spcAft>
                          <a:spcPts val="0"/>
                        </a:spcAft>
                      </a:pPr>
                      <a:r>
                        <a:rPr lang="ru-RU" sz="1400" b="1">
                          <a:effectLst/>
                        </a:rPr>
                        <a:t>2008</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50,002</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dirty="0">
                          <a:effectLst/>
                        </a:rPr>
                        <a:t>22,150</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27,848</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4883730"/>
                  </a:ext>
                </a:extLst>
              </a:tr>
              <a:tr h="245364">
                <a:tc>
                  <a:txBody>
                    <a:bodyPr/>
                    <a:lstStyle/>
                    <a:p>
                      <a:pPr algn="ctr">
                        <a:lnSpc>
                          <a:spcPct val="115000"/>
                        </a:lnSpc>
                        <a:spcAft>
                          <a:spcPts val="0"/>
                        </a:spcAft>
                      </a:pPr>
                      <a:r>
                        <a:rPr lang="ru-RU" sz="1400" b="1">
                          <a:effectLst/>
                        </a:rPr>
                        <a:t>2007</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50,002</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dirty="0">
                          <a:effectLst/>
                        </a:rPr>
                        <a:t>21,020</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dirty="0">
                          <a:effectLst/>
                        </a:rPr>
                        <a:t>28,978</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7898832"/>
                  </a:ext>
                </a:extLst>
              </a:tr>
              <a:tr h="325102">
                <a:tc>
                  <a:txBody>
                    <a:bodyPr/>
                    <a:lstStyle/>
                    <a:p>
                      <a:pPr algn="ctr">
                        <a:lnSpc>
                          <a:spcPct val="115000"/>
                        </a:lnSpc>
                        <a:spcAft>
                          <a:spcPts val="0"/>
                        </a:spcAft>
                      </a:pPr>
                      <a:r>
                        <a:rPr lang="ru-RU" sz="1400">
                          <a:effectLst/>
                        </a:rPr>
                        <a:t>2006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a:effectLst/>
                        </a:rPr>
                        <a:t>50,002</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dirty="0">
                          <a:effectLst/>
                        </a:rPr>
                        <a:t>13,200</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ru-RU" sz="1400" b="1" dirty="0">
                          <a:effectLst/>
                        </a:rPr>
                        <a:t>36,798</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7996503"/>
                  </a:ext>
                </a:extLst>
              </a:tr>
            </a:tbl>
          </a:graphicData>
        </a:graphic>
      </p:graphicFrame>
      <p:sp>
        <p:nvSpPr>
          <p:cNvPr id="3" name="Rectangle 1"/>
          <p:cNvSpPr>
            <a:spLocks noChangeArrowheads="1"/>
          </p:cNvSpPr>
          <p:nvPr/>
        </p:nvSpPr>
        <p:spPr bwMode="auto">
          <a:xfrm>
            <a:off x="610428" y="3197885"/>
            <a:ext cx="938833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49982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3" name="Text Box 23"/>
          <p:cNvSpPr txBox="1">
            <a:spLocks noChangeArrowheads="1"/>
          </p:cNvSpPr>
          <p:nvPr/>
        </p:nvSpPr>
        <p:spPr bwMode="auto">
          <a:xfrm>
            <a:off x="704436" y="1234164"/>
            <a:ext cx="8620539" cy="369332"/>
          </a:xfrm>
          <a:prstGeom prst="rect">
            <a:avLst/>
          </a:prstGeom>
          <a:noFill/>
          <a:ln w="9525">
            <a:noFill/>
            <a:miter lim="800000"/>
            <a:headEnd/>
            <a:tailEnd/>
          </a:ln>
          <a:effectLst/>
        </p:spPr>
        <p:txBody>
          <a:bodyPr wrap="square">
            <a:spAutoFit/>
          </a:bodyPr>
          <a:lstStyle/>
          <a:p>
            <a:pPr algn="ctr"/>
            <a:r>
              <a:rPr lang="ru-RU" sz="1800" b="1" dirty="0">
                <a:solidFill>
                  <a:schemeClr val="bg1"/>
                </a:solidFill>
              </a:rPr>
              <a:t>СТРУКТУРА АКЦИОНЕРОВ ПАО «СБЕРБАНК» ЗА 2012—2016 (%)</a:t>
            </a:r>
            <a:endParaRPr lang="ru-RU" sz="1800" b="1" dirty="0">
              <a:solidFill>
                <a:schemeClr val="bg1"/>
              </a:solidFill>
              <a:latin typeface="Tahoma" pitchFamily="34" charset="0"/>
              <a:ea typeface="Tahoma" pitchFamily="34" charset="0"/>
              <a:cs typeface="Tahoma" pitchFamily="34" charset="0"/>
            </a:endParaRPr>
          </a:p>
        </p:txBody>
      </p:sp>
      <p:sp>
        <p:nvSpPr>
          <p:cNvPr id="3" name="Rectangle 1"/>
          <p:cNvSpPr>
            <a:spLocks noChangeArrowheads="1"/>
          </p:cNvSpPr>
          <p:nvPr/>
        </p:nvSpPr>
        <p:spPr bwMode="auto">
          <a:xfrm>
            <a:off x="610428" y="3197885"/>
            <a:ext cx="938833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ru-RU" altLang="ru-RU" sz="1800" b="0" i="0" u="none" strike="noStrike" cap="none" normalizeH="0" baseline="0">
                <a:ln>
                  <a:noFill/>
                </a:ln>
                <a:solidFill>
                  <a:schemeClr val="tx1"/>
                </a:solidFill>
                <a:effectLst/>
                <a:latin typeface="Arial" panose="020B0604020202020204" pitchFamily="34" charset="0"/>
              </a:rPr>
            </a:br>
            <a:endParaRPr kumimoji="0" lang="ru-RU" altLang="ru-RU" sz="1800" b="0" i="0" u="none" strike="noStrike" cap="none" normalizeH="0" baseline="0">
              <a:ln>
                <a:noFill/>
              </a:ln>
              <a:solidFill>
                <a:schemeClr val="tx1"/>
              </a:solidFill>
              <a:effectLst/>
              <a:latin typeface="Arial" panose="020B0604020202020204" pitchFamily="34"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620110024"/>
              </p:ext>
            </p:extLst>
          </p:nvPr>
        </p:nvGraphicFramePr>
        <p:xfrm>
          <a:off x="1350990" y="1920476"/>
          <a:ext cx="6077585" cy="2422018"/>
        </p:xfrm>
        <a:graphic>
          <a:graphicData uri="http://schemas.openxmlformats.org/drawingml/2006/table">
            <a:tbl>
              <a:tblPr firstRow="1" firstCol="1" bandRow="1">
                <a:tableStyleId>{5C22544A-7EE6-4342-B048-85BDC9FD1C3A}</a:tableStyleId>
              </a:tblPr>
              <a:tblGrid>
                <a:gridCol w="1762125">
                  <a:extLst>
                    <a:ext uri="{9D8B030D-6E8A-4147-A177-3AD203B41FA5}">
                      <a16:colId xmlns:a16="http://schemas.microsoft.com/office/drawing/2014/main" val="3560812403"/>
                    </a:ext>
                  </a:extLst>
                </a:gridCol>
                <a:gridCol w="801370">
                  <a:extLst>
                    <a:ext uri="{9D8B030D-6E8A-4147-A177-3AD203B41FA5}">
                      <a16:colId xmlns:a16="http://schemas.microsoft.com/office/drawing/2014/main" val="1682644896"/>
                    </a:ext>
                  </a:extLst>
                </a:gridCol>
                <a:gridCol w="919480">
                  <a:extLst>
                    <a:ext uri="{9D8B030D-6E8A-4147-A177-3AD203B41FA5}">
                      <a16:colId xmlns:a16="http://schemas.microsoft.com/office/drawing/2014/main" val="1107539409"/>
                    </a:ext>
                  </a:extLst>
                </a:gridCol>
                <a:gridCol w="905510">
                  <a:extLst>
                    <a:ext uri="{9D8B030D-6E8A-4147-A177-3AD203B41FA5}">
                      <a16:colId xmlns:a16="http://schemas.microsoft.com/office/drawing/2014/main" val="2490593927"/>
                    </a:ext>
                  </a:extLst>
                </a:gridCol>
                <a:gridCol w="935990">
                  <a:extLst>
                    <a:ext uri="{9D8B030D-6E8A-4147-A177-3AD203B41FA5}">
                      <a16:colId xmlns:a16="http://schemas.microsoft.com/office/drawing/2014/main" val="1303530516"/>
                    </a:ext>
                  </a:extLst>
                </a:gridCol>
                <a:gridCol w="753110">
                  <a:extLst>
                    <a:ext uri="{9D8B030D-6E8A-4147-A177-3AD203B41FA5}">
                      <a16:colId xmlns:a16="http://schemas.microsoft.com/office/drawing/2014/main" val="3432664360"/>
                    </a:ext>
                  </a:extLst>
                </a:gridCol>
              </a:tblGrid>
              <a:tr h="245364">
                <a:tc>
                  <a:txBody>
                    <a:bodyPr/>
                    <a:lstStyle/>
                    <a:p>
                      <a:pPr algn="l">
                        <a:lnSpc>
                          <a:spcPct val="115000"/>
                        </a:lnSpc>
                        <a:spcAft>
                          <a:spcPts val="0"/>
                        </a:spcAft>
                      </a:pPr>
                      <a:r>
                        <a:rPr lang="ru-RU" sz="1400" b="1" dirty="0">
                          <a:effectLst/>
                        </a:rPr>
                        <a:t> </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a:effectLst/>
                        </a:rPr>
                        <a:t>2012</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a:effectLst/>
                        </a:rPr>
                        <a:t>2013</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a:effectLst/>
                        </a:rPr>
                        <a:t>2014</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a:effectLst/>
                        </a:rPr>
                        <a:t>2015</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a:effectLst/>
                        </a:rPr>
                        <a:t>2016</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9594547"/>
                  </a:ext>
                </a:extLst>
              </a:tr>
              <a:tr h="490728">
                <a:tc>
                  <a:txBody>
                    <a:bodyPr/>
                    <a:lstStyle/>
                    <a:p>
                      <a:pPr algn="l">
                        <a:lnSpc>
                          <a:spcPct val="115000"/>
                        </a:lnSpc>
                        <a:spcAft>
                          <a:spcPts val="0"/>
                        </a:spcAft>
                      </a:pPr>
                      <a:r>
                        <a:rPr lang="ru-RU" sz="1400" b="1" dirty="0">
                          <a:effectLst/>
                        </a:rPr>
                        <a:t>Банк России</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dirty="0">
                          <a:effectLst/>
                        </a:rPr>
                        <a:t>57,6%</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a:effectLst/>
                        </a:rPr>
                        <a:t>50,0%+1</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a:effectLst/>
                        </a:rPr>
                        <a:t>50,0%+1</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a:effectLst/>
                        </a:rPr>
                        <a:t>50,0%+1</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a:effectLst/>
                        </a:rPr>
                        <a:t>50,0%+1</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6652307"/>
                  </a:ext>
                </a:extLst>
              </a:tr>
              <a:tr h="720281">
                <a:tc>
                  <a:txBody>
                    <a:bodyPr/>
                    <a:lstStyle/>
                    <a:p>
                      <a:pPr algn="l">
                        <a:lnSpc>
                          <a:spcPct val="115000"/>
                        </a:lnSpc>
                        <a:spcAft>
                          <a:spcPts val="0"/>
                        </a:spcAft>
                      </a:pPr>
                      <a:r>
                        <a:rPr lang="ru-RU" sz="1400" b="1">
                          <a:effectLst/>
                        </a:rPr>
                        <a:t>Юридические лица нерезиденты</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a:effectLst/>
                        </a:rPr>
                        <a:t>33,8%</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dirty="0">
                          <a:effectLst/>
                        </a:rPr>
                        <a:t>44%</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dirty="0">
                          <a:effectLst/>
                        </a:rPr>
                        <a:t>43,52%</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a:effectLst/>
                        </a:rPr>
                        <a:t>43,26%</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a:effectLst/>
                        </a:rPr>
                        <a:t>45,60%</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0091239"/>
                  </a:ext>
                </a:extLst>
              </a:tr>
              <a:tr h="490728">
                <a:tc>
                  <a:txBody>
                    <a:bodyPr/>
                    <a:lstStyle/>
                    <a:p>
                      <a:pPr algn="l">
                        <a:lnSpc>
                          <a:spcPct val="115000"/>
                        </a:lnSpc>
                        <a:spcAft>
                          <a:spcPts val="0"/>
                        </a:spcAft>
                      </a:pPr>
                      <a:r>
                        <a:rPr lang="ru-RU" sz="1400" b="1">
                          <a:effectLst/>
                        </a:rPr>
                        <a:t>Юридические лица резиденты</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a:effectLst/>
                        </a:rPr>
                        <a:t>4,1%</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a:effectLst/>
                        </a:rPr>
                        <a:t>2,3%</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a:effectLst/>
                        </a:rPr>
                        <a:t>2,52%</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dirty="0">
                          <a:effectLst/>
                        </a:rPr>
                        <a:t>2,83%</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a:effectLst/>
                        </a:rPr>
                        <a:t>1,50%</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7557732"/>
                  </a:ext>
                </a:extLst>
              </a:tr>
              <a:tr h="474917">
                <a:tc>
                  <a:txBody>
                    <a:bodyPr/>
                    <a:lstStyle/>
                    <a:p>
                      <a:pPr algn="l">
                        <a:lnSpc>
                          <a:spcPct val="115000"/>
                        </a:lnSpc>
                        <a:spcAft>
                          <a:spcPts val="0"/>
                        </a:spcAft>
                      </a:pPr>
                      <a:r>
                        <a:rPr lang="ru-RU" sz="1400" b="1">
                          <a:effectLst/>
                        </a:rPr>
                        <a:t>Частные инвесторы</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a:effectLst/>
                        </a:rPr>
                        <a:t>4,5%</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a:effectLst/>
                        </a:rPr>
                        <a:t>3,7%</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a:effectLst/>
                        </a:rPr>
                        <a:t>3,69%</a:t>
                      </a:r>
                      <a:endParaRPr lang="ru-RU"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dirty="0">
                          <a:effectLst/>
                        </a:rPr>
                        <a:t>3.91%</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b="1" dirty="0">
                          <a:effectLst/>
                        </a:rPr>
                        <a:t>2,90%</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1176905"/>
                  </a:ext>
                </a:extLst>
              </a:tr>
            </a:tbl>
          </a:graphicData>
        </a:graphic>
      </p:graphicFrame>
    </p:spTree>
    <p:extLst>
      <p:ext uri="{BB962C8B-B14F-4D97-AF65-F5344CB8AC3E}">
        <p14:creationId xmlns:p14="http://schemas.microsoft.com/office/powerpoint/2010/main" val="1373832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23"/>
          <p:cNvSpPr txBox="1">
            <a:spLocks noChangeArrowheads="1"/>
          </p:cNvSpPr>
          <p:nvPr/>
        </p:nvSpPr>
        <p:spPr bwMode="auto">
          <a:xfrm>
            <a:off x="178904" y="1855304"/>
            <a:ext cx="9283146" cy="458587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lgn="just">
              <a:buFont typeface="Wingdings" panose="05000000000000000000" pitchFamily="2" charset="2"/>
              <a:buChar char="q"/>
            </a:pPr>
            <a:r>
              <a:rPr lang="ru-RU" sz="1800" b="1" dirty="0"/>
              <a:t>Явление, которое хочет отразить Федеральная служба по государственной статистике называется не форма собственности, а состав участников корпораций. Для того чтобы установить статистическое наблюдение за этим явлением не надо использовать понятие форма собственности, тем более изобретать не существующие «смешанные» формы собственность.</a:t>
            </a:r>
          </a:p>
          <a:p>
            <a:pPr marL="285750" indent="-285750" algn="just">
              <a:buFont typeface="Wingdings" panose="05000000000000000000" pitchFamily="2" charset="2"/>
              <a:buChar char="q"/>
            </a:pPr>
            <a:r>
              <a:rPr lang="ru-RU" sz="1800" b="1" dirty="0"/>
              <a:t>Современные Российские корпорации для статистического наблюдения своего состояния не пользуются понятиями «смешанные» или «совместные» формы собственности (эти термины встречаются только в ОКФС, и больше нигде не применяются), а фиксирует состав своих акционеров. Объектом статистического наблюдения является не имущество, закрепленное за российским юридическим лицом на праве собственности (частная форма собственности), а состав акционеров, тех юридических лиц, которые являются корпорациями.</a:t>
            </a:r>
          </a:p>
          <a:p>
            <a:pPr marL="285750" indent="-285750" algn="just">
              <a:buFont typeface="Wingdings" panose="05000000000000000000" pitchFamily="2" charset="2"/>
              <a:buChar char="q"/>
            </a:pPr>
            <a:endParaRPr lang="ru-RU" sz="1800" b="1" dirty="0"/>
          </a:p>
          <a:p>
            <a:pPr marL="285750" indent="-285750" algn="just">
              <a:buFont typeface="Wingdings" panose="05000000000000000000" pitchFamily="2" charset="2"/>
              <a:buChar char="q"/>
            </a:pPr>
            <a:endParaRPr lang="ru-RU" dirty="0"/>
          </a:p>
          <a:p>
            <a:pPr marL="285750" indent="-285750" algn="just">
              <a:buFont typeface="Wingdings" panose="05000000000000000000" pitchFamily="2" charset="2"/>
              <a:buChar char="q"/>
            </a:pPr>
            <a:endParaRPr lang="ru-RU" sz="1600" dirty="0">
              <a:solidFill>
                <a:schemeClr val="tx1"/>
              </a:solidFill>
              <a:latin typeface="Tahoma" pitchFamily="34" charset="0"/>
              <a:ea typeface="Tahoma" pitchFamily="34" charset="0"/>
              <a:cs typeface="Tahoma" pitchFamily="34" charset="0"/>
            </a:endParaRPr>
          </a:p>
        </p:txBody>
      </p:sp>
      <p:sp>
        <p:nvSpPr>
          <p:cNvPr id="13" name="Text Box 23"/>
          <p:cNvSpPr txBox="1">
            <a:spLocks noChangeArrowheads="1"/>
          </p:cNvSpPr>
          <p:nvPr/>
        </p:nvSpPr>
        <p:spPr bwMode="auto">
          <a:xfrm>
            <a:off x="278294" y="1202869"/>
            <a:ext cx="8620539" cy="707886"/>
          </a:xfrm>
          <a:prstGeom prst="rect">
            <a:avLst/>
          </a:prstGeom>
          <a:noFill/>
          <a:ln w="9525">
            <a:noFill/>
            <a:miter lim="800000"/>
            <a:headEnd/>
            <a:tailEnd/>
          </a:ln>
          <a:effectLst/>
        </p:spPr>
        <p:txBody>
          <a:bodyPr wrap="square">
            <a:spAutoFit/>
          </a:bodyPr>
          <a:lstStyle/>
          <a:p>
            <a:pPr algn="ctr"/>
            <a:r>
              <a:rPr lang="ru-RU" sz="2000" b="1" dirty="0">
                <a:solidFill>
                  <a:schemeClr val="bg1"/>
                </a:solidFill>
              </a:rPr>
              <a:t>РАЗЛИЧИЯ В СОСТАВЕ АКЦИОНЕРОВ НЕ ПОРОЖДАЕИ ЭФФЕКТА «ПРАВОСМЕШЕНИЯ»</a:t>
            </a:r>
            <a:endParaRPr lang="ru-RU" sz="20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749096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23"/>
          <p:cNvSpPr txBox="1">
            <a:spLocks noChangeArrowheads="1"/>
          </p:cNvSpPr>
          <p:nvPr/>
        </p:nvSpPr>
        <p:spPr bwMode="auto">
          <a:xfrm>
            <a:off x="132522" y="1849200"/>
            <a:ext cx="9322902" cy="427809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lgn="just">
              <a:buFont typeface="Wingdings" panose="05000000000000000000" pitchFamily="2" charset="2"/>
              <a:buChar char="q"/>
            </a:pPr>
            <a:r>
              <a:rPr lang="ru-RU" sz="1600" dirty="0"/>
              <a:t>В ОКФС указано, что «объектами классификации являются формы собственности, установленные Конституцией РФ, Гражданским кодексом РФ, а также следующими Федеральными законами…» и далее перечисляется десяток законов из различных отраслей права, на основе которых вычленяются формы собственности, не предусмотренные в ГК РФ.</a:t>
            </a:r>
          </a:p>
          <a:p>
            <a:pPr marL="285750" indent="-285750" algn="just">
              <a:buFont typeface="Wingdings" panose="05000000000000000000" pitchFamily="2" charset="2"/>
              <a:buChar char="q"/>
            </a:pPr>
            <a:r>
              <a:rPr lang="ru-RU" sz="1600" dirty="0"/>
              <a:t>Классификатор обратились только к некоторым выдам некоммерческих организаций, выделив правой статус их имущества в отдельные формы собственности. Этой чести удостоены следующие некоммерческие организации. </a:t>
            </a:r>
          </a:p>
          <a:p>
            <a:pPr marL="742950" lvl="1" indent="-285750" algn="just">
              <a:buFont typeface="Wingdings" panose="05000000000000000000" pitchFamily="2" charset="2"/>
              <a:buChar char="Ø"/>
            </a:pPr>
            <a:r>
              <a:rPr lang="ru-RU" sz="1600" dirty="0"/>
              <a:t>Собственность потребительской кооперации.</a:t>
            </a:r>
          </a:p>
          <a:p>
            <a:pPr marL="742950" lvl="1" indent="-285750" algn="just">
              <a:buFont typeface="Wingdings" panose="05000000000000000000" pitchFamily="2" charset="2"/>
              <a:buChar char="Ø"/>
            </a:pPr>
            <a:r>
              <a:rPr lang="ru-RU" sz="1600" dirty="0"/>
              <a:t>Собственность благотворительных организаций.</a:t>
            </a:r>
          </a:p>
          <a:p>
            <a:pPr marL="742950" lvl="1" indent="-285750" algn="just">
              <a:buFont typeface="Wingdings" panose="05000000000000000000" pitchFamily="2" charset="2"/>
              <a:buChar char="Ø"/>
            </a:pPr>
            <a:r>
              <a:rPr lang="ru-RU" sz="1600" dirty="0"/>
              <a:t>Собственность общественных и религиозных организаций (объединений), которая включает: </a:t>
            </a:r>
          </a:p>
          <a:p>
            <a:pPr marL="1200150" lvl="2" indent="-285750" algn="just">
              <a:buFont typeface="Wingdings" panose="05000000000000000000" pitchFamily="2" charset="2"/>
              <a:buChar char="§"/>
            </a:pPr>
            <a:r>
              <a:rPr lang="ru-RU" sz="1600" dirty="0"/>
              <a:t>собственность благотворительных организаций,</a:t>
            </a:r>
          </a:p>
          <a:p>
            <a:pPr marL="1200150" lvl="2" indent="-285750" algn="just">
              <a:buFont typeface="Wingdings" panose="05000000000000000000" pitchFamily="2" charset="2"/>
              <a:buChar char="§"/>
            </a:pPr>
            <a:r>
              <a:rPr lang="ru-RU" sz="1600" dirty="0"/>
              <a:t>собственность политических общественных объединений,</a:t>
            </a:r>
          </a:p>
          <a:p>
            <a:pPr marL="1200150" lvl="2" indent="-285750" algn="just">
              <a:buFont typeface="Wingdings" panose="05000000000000000000" pitchFamily="2" charset="2"/>
              <a:buChar char="§"/>
            </a:pPr>
            <a:r>
              <a:rPr lang="ru-RU" sz="1600" dirty="0"/>
              <a:t>собственность профессиональных союзов,</a:t>
            </a:r>
          </a:p>
          <a:p>
            <a:pPr marL="1200150" lvl="2" indent="-285750" algn="just">
              <a:buFont typeface="Wingdings" panose="05000000000000000000" pitchFamily="2" charset="2"/>
              <a:buChar char="§"/>
            </a:pPr>
            <a:r>
              <a:rPr lang="ru-RU" sz="1600" dirty="0"/>
              <a:t>собственность общественных объединений,</a:t>
            </a:r>
          </a:p>
          <a:p>
            <a:pPr marL="1200150" lvl="2" indent="-285750" algn="just">
              <a:buFont typeface="Wingdings" panose="05000000000000000000" pitchFamily="2" charset="2"/>
              <a:buChar char="§"/>
            </a:pPr>
            <a:r>
              <a:rPr lang="ru-RU" sz="1600" dirty="0"/>
              <a:t>собственность религиозных объединений.</a:t>
            </a:r>
          </a:p>
          <a:p>
            <a:pPr marL="742950" lvl="1" indent="-285750" algn="just">
              <a:buFont typeface="Wingdings" panose="05000000000000000000" pitchFamily="2" charset="2"/>
              <a:buChar char="Ø"/>
            </a:pPr>
            <a:r>
              <a:rPr lang="ru-RU" sz="1600" dirty="0"/>
              <a:t>Собственность государственных корпораций.</a:t>
            </a:r>
          </a:p>
          <a:p>
            <a:pPr marL="285750" indent="-285750" algn="just">
              <a:buFont typeface="Wingdings" panose="05000000000000000000" pitchFamily="2" charset="2"/>
              <a:buChar char="q"/>
            </a:pPr>
            <a:endParaRPr lang="ru-RU" sz="1600" dirty="0">
              <a:solidFill>
                <a:schemeClr val="tx1"/>
              </a:solidFill>
              <a:latin typeface="Tahoma" pitchFamily="34" charset="0"/>
              <a:ea typeface="Tahoma" pitchFamily="34" charset="0"/>
              <a:cs typeface="Tahoma" pitchFamily="34" charset="0"/>
            </a:endParaRPr>
          </a:p>
        </p:txBody>
      </p:sp>
      <p:sp>
        <p:nvSpPr>
          <p:cNvPr id="13" name="Text Box 23"/>
          <p:cNvSpPr txBox="1">
            <a:spLocks noChangeArrowheads="1"/>
          </p:cNvSpPr>
          <p:nvPr/>
        </p:nvSpPr>
        <p:spPr bwMode="auto">
          <a:xfrm>
            <a:off x="278294" y="1202869"/>
            <a:ext cx="8620539" cy="646331"/>
          </a:xfrm>
          <a:prstGeom prst="rect">
            <a:avLst/>
          </a:prstGeom>
          <a:noFill/>
          <a:ln w="9525">
            <a:noFill/>
            <a:miter lim="800000"/>
            <a:headEnd/>
            <a:tailEnd/>
          </a:ln>
          <a:effectLst/>
        </p:spPr>
        <p:txBody>
          <a:bodyPr wrap="square">
            <a:spAutoFit/>
          </a:bodyPr>
          <a:lstStyle/>
          <a:p>
            <a:pPr algn="ctr"/>
            <a:r>
              <a:rPr lang="ru-RU" sz="1800" b="1" dirty="0">
                <a:solidFill>
                  <a:schemeClr val="bg1"/>
                </a:solidFill>
              </a:rPr>
              <a:t>ОРГАНИЗАЦИОННО –ПРАВОВЫЕ ФОРМЫ ЮРИДИЧЕСКИХ ЛИЦ И ФОРМЫ СОБСТВЕННОСТИ</a:t>
            </a:r>
            <a:endParaRPr lang="ru-RU" sz="18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104936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0" y="1179982"/>
            <a:ext cx="9324975" cy="936000"/>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23"/>
          <p:cNvSpPr txBox="1">
            <a:spLocks noChangeArrowheads="1"/>
          </p:cNvSpPr>
          <p:nvPr/>
        </p:nvSpPr>
        <p:spPr bwMode="auto">
          <a:xfrm>
            <a:off x="92765" y="2252870"/>
            <a:ext cx="9232210" cy="258532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lgn="just">
              <a:buFont typeface="Wingdings" panose="05000000000000000000" pitchFamily="2" charset="2"/>
              <a:buChar char="q"/>
            </a:pPr>
            <a:r>
              <a:rPr lang="ru-RU" sz="1800" dirty="0"/>
              <a:t>Говоря языком ОКФС «законодательно урегулированные имущественные отношения, характеризующие закрепление имущества» за юридическим лицом на праве собственности не меняются в зависимости от особенностей организационно — правовой формы юридического лица. Имущество, закрепленное на праве собственности за любым юридическим лицом, независимо от его организационно — правовой формы, является частной собственностью.</a:t>
            </a:r>
          </a:p>
          <a:p>
            <a:pPr marL="285750" indent="-285750" algn="just">
              <a:buFont typeface="Wingdings" panose="05000000000000000000" pitchFamily="2" charset="2"/>
              <a:buChar char="q"/>
            </a:pPr>
            <a:r>
              <a:rPr lang="ru-RU" sz="1800" dirty="0"/>
              <a:t>Не следует смешивать два взаимосвязанных, но самостоятельных явления, подлежащие отдельному статистическому учету: формы собственности и организационно-правовые формы юридических лиц, перечень последних исчерпывающе отражен в ОКОПФ</a:t>
            </a:r>
            <a:r>
              <a:rPr lang="ru-RU" dirty="0"/>
              <a:t>. </a:t>
            </a:r>
          </a:p>
        </p:txBody>
      </p:sp>
      <p:sp>
        <p:nvSpPr>
          <p:cNvPr id="13" name="Text Box 23"/>
          <p:cNvSpPr txBox="1">
            <a:spLocks noChangeArrowheads="1"/>
          </p:cNvSpPr>
          <p:nvPr/>
        </p:nvSpPr>
        <p:spPr bwMode="auto">
          <a:xfrm>
            <a:off x="462372" y="1179983"/>
            <a:ext cx="8678524" cy="923330"/>
          </a:xfrm>
          <a:prstGeom prst="rect">
            <a:avLst/>
          </a:prstGeom>
          <a:noFill/>
          <a:ln w="9525">
            <a:noFill/>
            <a:miter lim="800000"/>
            <a:headEnd/>
            <a:tailEnd/>
          </a:ln>
          <a:effectLst/>
        </p:spPr>
        <p:txBody>
          <a:bodyPr wrap="square">
            <a:spAutoFit/>
          </a:bodyPr>
          <a:lstStyle/>
          <a:p>
            <a:r>
              <a:rPr lang="ru-RU" sz="1800" b="1" dirty="0">
                <a:solidFill>
                  <a:schemeClr val="bg1"/>
                </a:solidFill>
              </a:rPr>
              <a:t>РАЗЛИЧИЯ В ОРГАНИЗАЦИОННО — ПРАВОВЫХ ФОРМАХ ЮРИДИЧЕСКИХ ЛИЦ, НЕ ПРЕВРАЩАЕТ ПРАВО ЧАСТНОЙ СОБСТВЕННОСТИ В ИНЫЕ ФОРМЫ СОБСТВЕННОСТИ</a:t>
            </a:r>
            <a:endParaRPr lang="ru-RU" sz="18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461595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0" y="1179982"/>
            <a:ext cx="9250017" cy="443409"/>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23"/>
          <p:cNvSpPr txBox="1">
            <a:spLocks noChangeArrowheads="1"/>
          </p:cNvSpPr>
          <p:nvPr/>
        </p:nvSpPr>
        <p:spPr bwMode="auto">
          <a:xfrm>
            <a:off x="41829" y="1868557"/>
            <a:ext cx="9283146" cy="477053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lvl="0" algn="l"/>
            <a:r>
              <a:rPr lang="ru-RU" sz="1800" dirty="0"/>
              <a:t>Количество форм собственности ограничено законодательно, они перечислены в Конституции и ГК РФ.</a:t>
            </a:r>
          </a:p>
          <a:p>
            <a:pPr marL="742950" lvl="1" indent="-285750" algn="l">
              <a:buFont typeface="Wingdings" panose="05000000000000000000" pitchFamily="2" charset="2"/>
              <a:buChar char="Ø"/>
            </a:pPr>
            <a:r>
              <a:rPr lang="ru-RU" sz="1800" dirty="0"/>
              <a:t>Государственная федеральная собственность — имущество, принадлежащее на праве собственности Российской Федерации.</a:t>
            </a:r>
          </a:p>
          <a:p>
            <a:pPr marL="742950" lvl="1" indent="-285750" algn="l">
              <a:buFont typeface="Wingdings" panose="05000000000000000000" pitchFamily="2" charset="2"/>
              <a:buChar char="Ø"/>
            </a:pPr>
            <a:r>
              <a:rPr lang="ru-RU" sz="1800" dirty="0"/>
              <a:t>Государственная собственность субъектов Российской Федерации — имущество, принадлежащее на праве собственности субъектам Российской Федерации: республикам, краям, областям, городам федерального значения, автономным областям, автономным округам.</a:t>
            </a:r>
          </a:p>
          <a:p>
            <a:pPr marL="742950" lvl="1" indent="-285750" algn="l">
              <a:buFont typeface="Wingdings" panose="05000000000000000000" pitchFamily="2" charset="2"/>
              <a:buChar char="Ø"/>
            </a:pPr>
            <a:r>
              <a:rPr lang="ru-RU" sz="1800" dirty="0"/>
              <a:t>Муниципальная собственность — имущество, принадлежащее на праве собственности городским и сельским поселениям, а также другим муниципальным образованиям.</a:t>
            </a:r>
          </a:p>
          <a:p>
            <a:pPr marL="742950" lvl="1" indent="-285750" algn="l">
              <a:buFont typeface="Wingdings" panose="05000000000000000000" pitchFamily="2" charset="2"/>
              <a:buChar char="Ø"/>
            </a:pPr>
            <a:r>
              <a:rPr lang="ru-RU" sz="1800" dirty="0"/>
              <a:t>Частная собственность граждан — имущество, принадлежащее на праве собственности граждан.</a:t>
            </a:r>
          </a:p>
          <a:p>
            <a:pPr marL="742950" lvl="1" indent="-285750" algn="l">
              <a:buFont typeface="Wingdings" panose="05000000000000000000" pitchFamily="2" charset="2"/>
              <a:buChar char="Ø"/>
            </a:pPr>
            <a:r>
              <a:rPr lang="ru-RU" sz="1800" dirty="0"/>
              <a:t>Частная собственность юридических лиц — имущество, принадлежащее на праве собственности юридическим лицам.</a:t>
            </a:r>
          </a:p>
          <a:p>
            <a:pPr marL="285750" indent="-285750" algn="just">
              <a:buFont typeface="Wingdings" panose="05000000000000000000" pitchFamily="2" charset="2"/>
              <a:buChar char="q"/>
            </a:pPr>
            <a:endParaRPr lang="ru-RU" sz="1800" dirty="0"/>
          </a:p>
          <a:p>
            <a:pPr marL="285750" indent="-285750" algn="just">
              <a:buFont typeface="Wingdings" panose="05000000000000000000" pitchFamily="2" charset="2"/>
              <a:buChar char="q"/>
            </a:pPr>
            <a:endParaRPr lang="ru-RU" sz="1600" dirty="0">
              <a:solidFill>
                <a:schemeClr val="tx1"/>
              </a:solidFill>
              <a:latin typeface="Tahoma" pitchFamily="34" charset="0"/>
              <a:ea typeface="Tahoma" pitchFamily="34" charset="0"/>
              <a:cs typeface="Tahoma" pitchFamily="34" charset="0"/>
            </a:endParaRPr>
          </a:p>
        </p:txBody>
      </p:sp>
      <p:sp>
        <p:nvSpPr>
          <p:cNvPr id="13" name="Text Box 23"/>
          <p:cNvSpPr txBox="1">
            <a:spLocks noChangeArrowheads="1"/>
          </p:cNvSpPr>
          <p:nvPr/>
        </p:nvSpPr>
        <p:spPr bwMode="auto">
          <a:xfrm>
            <a:off x="462372" y="1179983"/>
            <a:ext cx="8678524" cy="369332"/>
          </a:xfrm>
          <a:prstGeom prst="rect">
            <a:avLst/>
          </a:prstGeom>
          <a:noFill/>
          <a:ln w="9525">
            <a:noFill/>
            <a:miter lim="800000"/>
            <a:headEnd/>
            <a:tailEnd/>
          </a:ln>
          <a:effectLst/>
        </p:spPr>
        <p:txBody>
          <a:bodyPr wrap="square">
            <a:spAutoFit/>
          </a:bodyPr>
          <a:lstStyle/>
          <a:p>
            <a:r>
              <a:rPr lang="ru-RU" sz="1800" b="1" dirty="0">
                <a:solidFill>
                  <a:schemeClr val="bg1"/>
                </a:solidFill>
              </a:rPr>
              <a:t>ВЫВОДЫ</a:t>
            </a:r>
            <a:endParaRPr lang="ru-RU" sz="18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2608469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0" y="1179982"/>
            <a:ext cx="9250017" cy="443409"/>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23"/>
          <p:cNvSpPr txBox="1">
            <a:spLocks noChangeArrowheads="1"/>
          </p:cNvSpPr>
          <p:nvPr/>
        </p:nvSpPr>
        <p:spPr bwMode="auto">
          <a:xfrm>
            <a:off x="139147" y="1696279"/>
            <a:ext cx="9110869" cy="341632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lgn="just">
              <a:buFont typeface="Wingdings" panose="05000000000000000000" pitchFamily="2" charset="2"/>
              <a:buChar char="q"/>
            </a:pPr>
            <a:r>
              <a:rPr lang="ru-RU" sz="1800" dirty="0"/>
              <a:t>Не следует смешивать два взаимосвязанных, но самостоятельных явления, подлежащие отдельному статистическому учету: формы собственности и организационно — правовые формы юридических лиц. </a:t>
            </a:r>
          </a:p>
          <a:p>
            <a:pPr marL="285750" indent="-285750" algn="just">
              <a:buFont typeface="Wingdings" panose="05000000000000000000" pitchFamily="2" charset="2"/>
              <a:buChar char="q"/>
            </a:pPr>
            <a:r>
              <a:rPr lang="ru-RU" sz="1800" dirty="0"/>
              <a:t>Закрепление имущества на праве собственности за юридическим лицом каждой организационно — правой формы, некорректно признавать особой формой собственности. </a:t>
            </a:r>
          </a:p>
          <a:p>
            <a:pPr marL="285750" indent="-285750" algn="just">
              <a:buFont typeface="Wingdings" panose="05000000000000000000" pitchFamily="2" charset="2"/>
              <a:buChar char="q"/>
            </a:pPr>
            <a:r>
              <a:rPr lang="ru-RU" sz="1800" dirty="0"/>
              <a:t>Принцип каждому субъекту права частной собственности в зависимости от его организационно — правовой формы своя форма собственности ведет к путанице и тавтологии. </a:t>
            </a:r>
          </a:p>
          <a:p>
            <a:pPr marL="285750" indent="-285750" algn="just">
              <a:buFont typeface="Wingdings" panose="05000000000000000000" pitchFamily="2" charset="2"/>
              <a:buChar char="q"/>
            </a:pPr>
            <a:r>
              <a:rPr lang="ru-RU" sz="1800" dirty="0"/>
              <a:t>Организационно — правовых форм юридических лиц, за которыми в соответствии с ГК РФ имущество закреплено на праве собственности, много, но при этом это право собственности характеризуется как частная форма собственности. </a:t>
            </a:r>
          </a:p>
        </p:txBody>
      </p:sp>
      <p:sp>
        <p:nvSpPr>
          <p:cNvPr id="13" name="Text Box 23"/>
          <p:cNvSpPr txBox="1">
            <a:spLocks noChangeArrowheads="1"/>
          </p:cNvSpPr>
          <p:nvPr/>
        </p:nvSpPr>
        <p:spPr bwMode="auto">
          <a:xfrm>
            <a:off x="462372" y="1179983"/>
            <a:ext cx="8678524" cy="369332"/>
          </a:xfrm>
          <a:prstGeom prst="rect">
            <a:avLst/>
          </a:prstGeom>
          <a:noFill/>
          <a:ln w="9525">
            <a:noFill/>
            <a:miter lim="800000"/>
            <a:headEnd/>
            <a:tailEnd/>
          </a:ln>
          <a:effectLst/>
        </p:spPr>
        <p:txBody>
          <a:bodyPr wrap="square">
            <a:spAutoFit/>
          </a:bodyPr>
          <a:lstStyle/>
          <a:p>
            <a:r>
              <a:rPr lang="ru-RU" sz="1800" b="1" dirty="0">
                <a:solidFill>
                  <a:schemeClr val="bg1"/>
                </a:solidFill>
              </a:rPr>
              <a:t>ВЫВОДЫ</a:t>
            </a:r>
            <a:endParaRPr lang="ru-RU" sz="18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8151384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0" y="1179982"/>
            <a:ext cx="9250017" cy="443409"/>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23"/>
          <p:cNvSpPr txBox="1">
            <a:spLocks noChangeArrowheads="1"/>
          </p:cNvSpPr>
          <p:nvPr/>
        </p:nvSpPr>
        <p:spPr bwMode="auto">
          <a:xfrm>
            <a:off x="0" y="1696280"/>
            <a:ext cx="9250017" cy="258532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lgn="just">
              <a:buFont typeface="Wingdings" panose="05000000000000000000" pitchFamily="2" charset="2"/>
              <a:buChar char="q"/>
            </a:pPr>
            <a:r>
              <a:rPr lang="ru-RU" sz="1800" dirty="0"/>
              <a:t>Нельзя для целей статистического учеты конструировать явления, которые не могут законно появляется в экономическом обороте — это так называемые «смешанные» и «совместные» формы собственности. </a:t>
            </a:r>
          </a:p>
          <a:p>
            <a:pPr marL="285750" indent="-285750" algn="just">
              <a:buFont typeface="Wingdings" panose="05000000000000000000" pitchFamily="2" charset="2"/>
              <a:buChar char="q"/>
            </a:pPr>
            <a:r>
              <a:rPr lang="ru-RU" sz="1800" dirty="0"/>
              <a:t>Различия в правом статусе участников корпорации не порождает эффекта «</a:t>
            </a:r>
            <a:r>
              <a:rPr lang="ru-RU" sz="1800" dirty="0" err="1"/>
              <a:t>правосмешения</a:t>
            </a:r>
            <a:r>
              <a:rPr lang="ru-RU" sz="1800" dirty="0"/>
              <a:t>» различных форм собственности. </a:t>
            </a:r>
          </a:p>
          <a:p>
            <a:pPr marL="285750" indent="-285750" algn="just">
              <a:buFont typeface="Wingdings" panose="05000000000000000000" pitchFamily="2" charset="2"/>
              <a:buChar char="q"/>
            </a:pPr>
            <a:r>
              <a:rPr lang="ru-RU" sz="1800" dirty="0"/>
              <a:t>Вместо фантомов «смешанных» и «совместных» форм собственности целесообразно ввести классификатор участников хозяйственных обществ: акционерных обществ и обществ с ограниченной ответственностью, что облегчит сопоставление указанных данных для решения аналитических задач.</a:t>
            </a:r>
          </a:p>
        </p:txBody>
      </p:sp>
      <p:sp>
        <p:nvSpPr>
          <p:cNvPr id="13" name="Text Box 23"/>
          <p:cNvSpPr txBox="1">
            <a:spLocks noChangeArrowheads="1"/>
          </p:cNvSpPr>
          <p:nvPr/>
        </p:nvSpPr>
        <p:spPr bwMode="auto">
          <a:xfrm>
            <a:off x="462372" y="1179983"/>
            <a:ext cx="8678524" cy="369332"/>
          </a:xfrm>
          <a:prstGeom prst="rect">
            <a:avLst/>
          </a:prstGeom>
          <a:noFill/>
          <a:ln w="9525">
            <a:noFill/>
            <a:miter lim="800000"/>
            <a:headEnd/>
            <a:tailEnd/>
          </a:ln>
          <a:effectLst/>
        </p:spPr>
        <p:txBody>
          <a:bodyPr wrap="square">
            <a:spAutoFit/>
          </a:bodyPr>
          <a:lstStyle/>
          <a:p>
            <a:r>
              <a:rPr lang="ru-RU" sz="1800" b="1" dirty="0">
                <a:solidFill>
                  <a:schemeClr val="bg1"/>
                </a:solidFill>
              </a:rPr>
              <a:t>ВЫВОДЫ</a:t>
            </a:r>
            <a:endParaRPr lang="ru-RU" sz="18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381410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3127" y="2988747"/>
            <a:ext cx="2827683" cy="8805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Прямоугольник 5"/>
          <p:cNvSpPr>
            <a:spLocks noChangeArrowheads="1"/>
          </p:cNvSpPr>
          <p:nvPr/>
        </p:nvSpPr>
        <p:spPr bwMode="auto">
          <a:xfrm>
            <a:off x="4678878" y="0"/>
            <a:ext cx="5227121" cy="6858000"/>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a:p>
        </p:txBody>
      </p:sp>
      <p:sp>
        <p:nvSpPr>
          <p:cNvPr id="35844" name="Text Box 2052"/>
          <p:cNvSpPr txBox="1">
            <a:spLocks noChangeArrowheads="1"/>
          </p:cNvSpPr>
          <p:nvPr/>
        </p:nvSpPr>
        <p:spPr bwMode="auto">
          <a:xfrm>
            <a:off x="4678878" y="3165800"/>
            <a:ext cx="5227122" cy="523220"/>
          </a:xfrm>
          <a:prstGeom prst="rect">
            <a:avLst/>
          </a:prstGeom>
          <a:noFill/>
          <a:ln w="9525">
            <a:noFill/>
            <a:miter lim="800000"/>
            <a:headEnd/>
            <a:tailEnd/>
          </a:ln>
          <a:effectLst/>
        </p:spPr>
        <p:txBody>
          <a:bodyPr wrap="square">
            <a:spAutoFit/>
          </a:bodyPr>
          <a:lstStyle/>
          <a:p>
            <a:pPr>
              <a:spcBef>
                <a:spcPct val="50000"/>
              </a:spcBef>
            </a:pPr>
            <a:r>
              <a:rPr lang="ru-RU" sz="2800" dirty="0">
                <a:solidFill>
                  <a:schemeClr val="bg1"/>
                </a:solidFill>
                <a:latin typeface="Tahoma" pitchFamily="34" charset="0"/>
                <a:ea typeface="Tahoma" pitchFamily="34" charset="0"/>
                <a:cs typeface="Tahoma" pitchFamily="34" charset="0"/>
              </a:rPr>
              <a:t>Спасибо за внимание!</a:t>
            </a:r>
          </a:p>
        </p:txBody>
      </p:sp>
      <p:sp>
        <p:nvSpPr>
          <p:cNvPr id="8" name="TextBox 7"/>
          <p:cNvSpPr txBox="1"/>
          <p:nvPr/>
        </p:nvSpPr>
        <p:spPr>
          <a:xfrm>
            <a:off x="468086" y="4931229"/>
            <a:ext cx="2939143" cy="523220"/>
          </a:xfrm>
          <a:prstGeom prst="rect">
            <a:avLst/>
          </a:prstGeom>
          <a:noFill/>
        </p:spPr>
        <p:txBody>
          <a:bodyPr wrap="square" rtlCol="0">
            <a:spAutoFit/>
          </a:bodyPr>
          <a:lstStyle/>
          <a:p>
            <a:r>
              <a:rPr lang="ru-RU" sz="1400" dirty="0">
                <a:latin typeface="Tahoma" pitchFamily="34" charset="0"/>
                <a:ea typeface="Tahoma" pitchFamily="34" charset="0"/>
                <a:cs typeface="Tahoma" pitchFamily="34" charset="0"/>
              </a:rPr>
              <a:t>ВЫСШАЯ ШКОЛА ФИНАНСОВ </a:t>
            </a:r>
          </a:p>
          <a:p>
            <a:r>
              <a:rPr lang="ru-RU" sz="1400" dirty="0">
                <a:latin typeface="Tahoma" pitchFamily="34" charset="0"/>
                <a:ea typeface="Tahoma" pitchFamily="34" charset="0"/>
                <a:cs typeface="Tahoma" pitchFamily="34" charset="0"/>
              </a:rPr>
              <a:t>И МЕНЕДЖМЕНТА </a:t>
            </a:r>
          </a:p>
        </p:txBody>
      </p:sp>
      <p:pic>
        <p:nvPicPr>
          <p:cNvPr id="9" name="Picture 2" descr="C:\Users\kuznetsova-ta\Desktop\Издания\Брошюры\Общая брошюра\Фото для брошюры\Лого и награды\Лого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4660810"/>
            <a:ext cx="572432" cy="79363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027F3A33-6A4A-4395-8324-C6DCD486F135}" type="slidenum">
              <a:rPr lang="ru-RU" smtClean="0"/>
              <a:pPr/>
              <a:t>3</a:t>
            </a:fld>
            <a:endParaRPr lang="ru-RU"/>
          </a:p>
        </p:txBody>
      </p:sp>
      <p:sp>
        <p:nvSpPr>
          <p:cNvPr id="3" name="Прямоугольник 2"/>
          <p:cNvSpPr/>
          <p:nvPr/>
        </p:nvSpPr>
        <p:spPr>
          <a:xfrm>
            <a:off x="1681368" y="2093340"/>
            <a:ext cx="6939171" cy="95410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sz="2800" dirty="0">
                <a:latin typeface="Times New Roman" panose="02020603050405020304" pitchFamily="18" charset="0"/>
                <a:ea typeface="Calibri" panose="020F0502020204030204" pitchFamily="34" charset="0"/>
              </a:rPr>
              <a:t>Статистика как мини — юбка: </a:t>
            </a:r>
          </a:p>
          <a:p>
            <a:r>
              <a:rPr lang="ru-RU" sz="2800" dirty="0">
                <a:latin typeface="Times New Roman" panose="02020603050405020304" pitchFamily="18" charset="0"/>
                <a:ea typeface="Calibri" panose="020F0502020204030204" pitchFamily="34" charset="0"/>
              </a:rPr>
              <a:t>показывает много, но скрывает главное</a:t>
            </a:r>
            <a:endParaRPr lang="ru-RU" sz="2800" dirty="0"/>
          </a:p>
        </p:txBody>
      </p:sp>
    </p:spTree>
    <p:extLst>
      <p:ext uri="{BB962C8B-B14F-4D97-AF65-F5344CB8AC3E}">
        <p14:creationId xmlns:p14="http://schemas.microsoft.com/office/powerpoint/2010/main" val="1891991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9" name="Text Box 23"/>
          <p:cNvSpPr txBox="1">
            <a:spLocks noChangeArrowheads="1"/>
          </p:cNvSpPr>
          <p:nvPr/>
        </p:nvSpPr>
        <p:spPr bwMode="auto">
          <a:xfrm>
            <a:off x="311084" y="1230228"/>
            <a:ext cx="9324975" cy="369332"/>
          </a:xfrm>
          <a:prstGeom prst="rect">
            <a:avLst/>
          </a:prstGeom>
          <a:noFill/>
          <a:ln w="9525">
            <a:noFill/>
            <a:miter lim="800000"/>
            <a:headEnd/>
            <a:tailEnd/>
          </a:ln>
          <a:effectLst/>
        </p:spPr>
        <p:txBody>
          <a:bodyPr wrap="square">
            <a:spAutoFit/>
          </a:bodyPr>
          <a:lstStyle/>
          <a:p>
            <a:pPr algn="l">
              <a:spcBef>
                <a:spcPct val="50000"/>
              </a:spcBef>
            </a:pPr>
            <a:r>
              <a:rPr lang="ru-RU" sz="1800" b="1" dirty="0">
                <a:solidFill>
                  <a:schemeClr val="bg1"/>
                </a:solidFill>
                <a:latin typeface="Tahoma" pitchFamily="34" charset="0"/>
                <a:ea typeface="Tahoma" pitchFamily="34" charset="0"/>
                <a:cs typeface="Tahoma" pitchFamily="34" charset="0"/>
              </a:rPr>
              <a:t>ФОРМЫ СОБСТВЕННОСТИ ПО РОССИЙСКОМУ ЗАКОНОДАТЕЛЬСТВУ</a:t>
            </a:r>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23"/>
          <p:cNvSpPr txBox="1">
            <a:spLocks noChangeArrowheads="1"/>
          </p:cNvSpPr>
          <p:nvPr/>
        </p:nvSpPr>
        <p:spPr bwMode="auto">
          <a:xfrm>
            <a:off x="126714" y="1998252"/>
            <a:ext cx="9198261" cy="243143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lgn="just">
              <a:buClr>
                <a:srgbClr val="C00000"/>
              </a:buClr>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Согласно Конституции РФ «в Российской Федерации признаются и защищаются равным образом частная, государственная, муниципальная и иные формы собственности» (п.2 ст.8). </a:t>
            </a:r>
          </a:p>
          <a:p>
            <a:pPr algn="just">
              <a:spcBef>
                <a:spcPct val="50000"/>
              </a:spcBef>
              <a:buClr>
                <a:srgbClr val="C00000"/>
              </a:buClr>
            </a:pPr>
            <a:endParaRPr lang="ru-RU" sz="1600" dirty="0">
              <a:solidFill>
                <a:schemeClr val="tx1"/>
              </a:solidFill>
            </a:endParaRPr>
          </a:p>
          <a:p>
            <a:pPr marL="285750" lvl="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Гражданский кодекс РФ (далее ГК РФ) установил, что «в Российской Федерации признаются частная, государственная, муниципальная и иные формы собственности. Имущество может находиться в собственности граждан и юридических лиц, а также Российской Федерации, субъектов Российской Федерации, муниципальных образований» (ГК РФ ст.212).</a:t>
            </a:r>
            <a:endParaRPr lang="ru-RU" sz="1800" dirty="0">
              <a:solidFill>
                <a:schemeClr val="tx1">
                  <a:lumMod val="75000"/>
                  <a:lumOff val="25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298983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26504" y="1038903"/>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9" name="Text Box 23"/>
          <p:cNvSpPr txBox="1">
            <a:spLocks noChangeArrowheads="1"/>
          </p:cNvSpPr>
          <p:nvPr/>
        </p:nvSpPr>
        <p:spPr bwMode="auto">
          <a:xfrm>
            <a:off x="2093289" y="1311686"/>
            <a:ext cx="4698238" cy="369332"/>
          </a:xfrm>
          <a:prstGeom prst="rect">
            <a:avLst/>
          </a:prstGeom>
          <a:noFill/>
          <a:ln w="9525">
            <a:noFill/>
            <a:miter lim="800000"/>
            <a:headEnd/>
            <a:tailEnd/>
          </a:ln>
          <a:effectLst/>
        </p:spPr>
        <p:txBody>
          <a:bodyPr wrap="square">
            <a:spAutoFit/>
          </a:bodyPr>
          <a:lstStyle/>
          <a:p>
            <a:pPr algn="l">
              <a:spcBef>
                <a:spcPct val="50000"/>
              </a:spcBef>
            </a:pPr>
            <a:r>
              <a:rPr lang="ru-RU" sz="1800" b="1" dirty="0">
                <a:solidFill>
                  <a:schemeClr val="bg1"/>
                </a:solidFill>
                <a:latin typeface="Tahoma" pitchFamily="34" charset="0"/>
                <a:ea typeface="Tahoma" pitchFamily="34" charset="0"/>
                <a:cs typeface="Tahoma" pitchFamily="34" charset="0"/>
              </a:rPr>
              <a:t>ФОРМЫ СОБСТВЕННОСТИ ПО ОКФС</a:t>
            </a:r>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23"/>
          <p:cNvSpPr txBox="1">
            <a:spLocks noChangeArrowheads="1"/>
          </p:cNvSpPr>
          <p:nvPr/>
        </p:nvSpPr>
        <p:spPr bwMode="auto">
          <a:xfrm>
            <a:off x="86958" y="1746461"/>
            <a:ext cx="9238018" cy="403187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Общероссийский классификатор форм собственности (далее — ОКФС) ОК 027-99 введен в действие с 1.01.2000 г. Утвержден Государственным комитетом Российской Федерации по стандартам и метрологии. Постановление от 30.03.1999 г. № 97. Разработан Управлением статистического планирования Госкомстата России, Главным межрегиональным центром обработки и распространения статистической информации Госкомстата России.</a:t>
            </a:r>
          </a:p>
          <a:p>
            <a:pPr marL="285750" lvl="0" indent="-285750" algn="just">
              <a:buFont typeface="Wingdings" panose="05000000000000000000" pitchFamily="2" charset="2"/>
              <a:buChar char="q"/>
            </a:pPr>
            <a:endParaRPr lang="ru-RU" sz="1600" dirty="0">
              <a:solidFill>
                <a:schemeClr val="tx1"/>
              </a:solidFill>
              <a:latin typeface="Tahoma" pitchFamily="34" charset="0"/>
              <a:ea typeface="Tahoma" pitchFamily="34" charset="0"/>
              <a:cs typeface="Tahoma" pitchFamily="34" charset="0"/>
            </a:endParaRPr>
          </a:p>
          <a:p>
            <a:pPr marL="285750" lvl="0" indent="-285750" algn="just">
              <a:buFont typeface="Wingdings" panose="05000000000000000000" pitchFamily="2" charset="2"/>
              <a:buChar char="q"/>
            </a:pPr>
            <a:r>
              <a:rPr lang="ru-RU" sz="1600" i="1" dirty="0">
                <a:solidFill>
                  <a:schemeClr val="tx1"/>
                </a:solidFill>
                <a:latin typeface="Tahoma" pitchFamily="34" charset="0"/>
                <a:ea typeface="Tahoma" pitchFamily="34" charset="0"/>
                <a:cs typeface="Tahoma" pitchFamily="34" charset="0"/>
              </a:rPr>
              <a:t>Государственная собственность </a:t>
            </a:r>
            <a:r>
              <a:rPr lang="ru-RU" sz="1600" dirty="0">
                <a:solidFill>
                  <a:schemeClr val="tx1"/>
                </a:solidFill>
                <a:latin typeface="Tahoma" pitchFamily="34" charset="0"/>
                <a:ea typeface="Tahoma" pitchFamily="34" charset="0"/>
                <a:cs typeface="Tahoma" pitchFamily="34" charset="0"/>
              </a:rPr>
              <a:t>(код 11), которая включает: </a:t>
            </a:r>
          </a:p>
          <a:p>
            <a:pPr marL="742950" lvl="1" indent="-285750" algn="just">
              <a:buFont typeface="Wingdings" panose="05000000000000000000" pitchFamily="2" charset="2"/>
              <a:buChar char="§"/>
            </a:pPr>
            <a:r>
              <a:rPr lang="ru-RU" sz="1600" dirty="0">
                <a:solidFill>
                  <a:schemeClr val="tx1"/>
                </a:solidFill>
                <a:latin typeface="Tahoma" pitchFamily="34" charset="0"/>
                <a:ea typeface="Tahoma" pitchFamily="34" charset="0"/>
                <a:cs typeface="Tahoma" pitchFamily="34" charset="0"/>
              </a:rPr>
              <a:t>федеральную собственность — имущество принадлежащее на праве собственности Российской Федерации (код 12);</a:t>
            </a:r>
          </a:p>
          <a:p>
            <a:pPr marL="742950" lvl="1" indent="-285750" algn="just">
              <a:buFont typeface="Wingdings" panose="05000000000000000000" pitchFamily="2" charset="2"/>
              <a:buChar char="§"/>
            </a:pPr>
            <a:r>
              <a:rPr lang="ru-RU" sz="1600" dirty="0">
                <a:solidFill>
                  <a:schemeClr val="tx1"/>
                </a:solidFill>
                <a:latin typeface="Tahoma" pitchFamily="34" charset="0"/>
                <a:ea typeface="Tahoma" pitchFamily="34" charset="0"/>
                <a:cs typeface="Tahoma" pitchFamily="34" charset="0"/>
              </a:rPr>
              <a:t>собственность субъектов Российской Федерации — имущество, принадлежащее на праве собственности субъектам Российской Федерации республикам, краям, областям, городам федерального значения, автономной области, автономным округам (код 13).</a:t>
            </a:r>
          </a:p>
          <a:p>
            <a:pPr marL="285750" lvl="0" indent="-285750" algn="just">
              <a:buFont typeface="Wingdings" panose="05000000000000000000" pitchFamily="2" charset="2"/>
              <a:buChar char="q"/>
            </a:pPr>
            <a:r>
              <a:rPr lang="ru-RU" sz="1600" i="1" dirty="0">
                <a:solidFill>
                  <a:schemeClr val="tx1"/>
                </a:solidFill>
                <a:latin typeface="Tahoma" pitchFamily="34" charset="0"/>
                <a:ea typeface="Tahoma" pitchFamily="34" charset="0"/>
                <a:cs typeface="Tahoma" pitchFamily="34" charset="0"/>
              </a:rPr>
              <a:t>Муниципальная собственность </a:t>
            </a:r>
            <a:r>
              <a:rPr lang="ru-RU" sz="1600" dirty="0">
                <a:solidFill>
                  <a:schemeClr val="tx1"/>
                </a:solidFill>
                <a:latin typeface="Tahoma" pitchFamily="34" charset="0"/>
                <a:ea typeface="Tahoma" pitchFamily="34" charset="0"/>
                <a:cs typeface="Tahoma" pitchFamily="34" charset="0"/>
              </a:rPr>
              <a:t>— имущество, принадлежащее на праве собственности городским и сельским поселениям, а также другим муниципальным образованиям (код 14).</a:t>
            </a:r>
          </a:p>
          <a:p>
            <a:pPr marL="285750" lvl="0" indent="-285750" algn="just">
              <a:buFont typeface="Wingdings" panose="05000000000000000000" pitchFamily="2" charset="2"/>
              <a:buChar char="q"/>
            </a:pPr>
            <a:r>
              <a:rPr lang="ru-RU" sz="1600" i="1" dirty="0">
                <a:solidFill>
                  <a:schemeClr val="tx1"/>
                </a:solidFill>
                <a:latin typeface="Tahoma" pitchFamily="34" charset="0"/>
                <a:ea typeface="Tahoma" pitchFamily="34" charset="0"/>
                <a:cs typeface="Tahoma" pitchFamily="34" charset="0"/>
              </a:rPr>
              <a:t>Частная собственность</a:t>
            </a:r>
            <a:r>
              <a:rPr lang="ru-RU" sz="1600" dirty="0">
                <a:solidFill>
                  <a:schemeClr val="tx1"/>
                </a:solidFill>
                <a:latin typeface="Tahoma" pitchFamily="34" charset="0"/>
                <a:ea typeface="Tahoma" pitchFamily="34" charset="0"/>
                <a:cs typeface="Tahoma" pitchFamily="34" charset="0"/>
              </a:rPr>
              <a:t>, которая объединяет собственность граждан и юридических лиц (код 16).</a:t>
            </a:r>
          </a:p>
        </p:txBody>
      </p:sp>
    </p:spTree>
    <p:extLst>
      <p:ext uri="{BB962C8B-B14F-4D97-AF65-F5344CB8AC3E}">
        <p14:creationId xmlns:p14="http://schemas.microsoft.com/office/powerpoint/2010/main" val="3011533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9" name="Text Box 23"/>
          <p:cNvSpPr txBox="1">
            <a:spLocks noChangeArrowheads="1"/>
          </p:cNvSpPr>
          <p:nvPr/>
        </p:nvSpPr>
        <p:spPr bwMode="auto">
          <a:xfrm>
            <a:off x="2093289" y="1311686"/>
            <a:ext cx="4698238" cy="369332"/>
          </a:xfrm>
          <a:prstGeom prst="rect">
            <a:avLst/>
          </a:prstGeom>
          <a:noFill/>
          <a:ln w="9525">
            <a:noFill/>
            <a:miter lim="800000"/>
            <a:headEnd/>
            <a:tailEnd/>
          </a:ln>
          <a:effectLst/>
        </p:spPr>
        <p:txBody>
          <a:bodyPr wrap="square">
            <a:spAutoFit/>
          </a:bodyPr>
          <a:lstStyle/>
          <a:p>
            <a:pPr algn="l">
              <a:spcBef>
                <a:spcPct val="50000"/>
              </a:spcBef>
            </a:pPr>
            <a:r>
              <a:rPr lang="ru-RU" sz="1800" b="1" dirty="0">
                <a:solidFill>
                  <a:schemeClr val="bg1"/>
                </a:solidFill>
                <a:latin typeface="Tahoma" pitchFamily="34" charset="0"/>
                <a:ea typeface="Tahoma" pitchFamily="34" charset="0"/>
                <a:cs typeface="Tahoma" pitchFamily="34" charset="0"/>
              </a:rPr>
              <a:t>ФОРМЫ СОБСТВЕННОСТИ ПО ОКФС</a:t>
            </a:r>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23"/>
          <p:cNvSpPr txBox="1">
            <a:spLocks noChangeArrowheads="1"/>
          </p:cNvSpPr>
          <p:nvPr/>
        </p:nvSpPr>
        <p:spPr bwMode="auto">
          <a:xfrm>
            <a:off x="100209" y="1845852"/>
            <a:ext cx="9224766" cy="332398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Конституция и ГК РФ оставляют перечень форм собственности открытым, делая добавление и «иные формы собственности» (ГК РФ п.1 ст.212). Однако в действующих законодательных актах иные формы собственности не предусмотрены. Этой неопределенной формулировкой воспользовались составителя ОКФС, сконструировав более десятка «иных форм собственности», которых нет в законодательстве.</a:t>
            </a:r>
          </a:p>
          <a:p>
            <a:pPr algn="just"/>
            <a:endParaRPr lang="ru-RU" sz="1600" dirty="0">
              <a:solidFill>
                <a:schemeClr val="tx1"/>
              </a:solidFill>
              <a:latin typeface="Tahoma" pitchFamily="34" charset="0"/>
              <a:ea typeface="Tahoma" pitchFamily="34" charset="0"/>
              <a:cs typeface="Tahoma" pitchFamily="34" charset="0"/>
            </a:endParaRPr>
          </a:p>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Конструируя иные форм собственности, которые не поименованы в Конституции РФ и ГК РФ, авторы ОКФС смешали три явления, которые являются самостоятельными объектами статистического учета: </a:t>
            </a:r>
          </a:p>
          <a:p>
            <a:pPr marL="742950" lvl="1" indent="-285750" algn="just">
              <a:buFont typeface="Wingdings" panose="05000000000000000000" pitchFamily="2" charset="2"/>
              <a:buChar char="§"/>
            </a:pPr>
            <a:r>
              <a:rPr lang="ru-RU" sz="1600" dirty="0">
                <a:solidFill>
                  <a:schemeClr val="tx1"/>
                </a:solidFill>
                <a:latin typeface="Tahoma" pitchFamily="34" charset="0"/>
                <a:ea typeface="Tahoma" pitchFamily="34" charset="0"/>
                <a:cs typeface="Tahoma" pitchFamily="34" charset="0"/>
              </a:rPr>
              <a:t>формы собственности, </a:t>
            </a:r>
          </a:p>
          <a:p>
            <a:pPr marL="742950" lvl="1" indent="-285750" algn="just">
              <a:buFont typeface="Wingdings" panose="05000000000000000000" pitchFamily="2" charset="2"/>
              <a:buChar char="§"/>
            </a:pPr>
            <a:r>
              <a:rPr lang="ru-RU" sz="1600" dirty="0">
                <a:solidFill>
                  <a:schemeClr val="tx1"/>
                </a:solidFill>
                <a:latin typeface="Tahoma" pitchFamily="34" charset="0"/>
                <a:ea typeface="Tahoma" pitchFamily="34" charset="0"/>
                <a:cs typeface="Tahoma" pitchFamily="34" charset="0"/>
              </a:rPr>
              <a:t>Организационно-правовые формы юридических лиц, </a:t>
            </a:r>
          </a:p>
          <a:p>
            <a:pPr marL="742950" lvl="1" indent="-285750" algn="just">
              <a:buFont typeface="Wingdings" panose="05000000000000000000" pitchFamily="2" charset="2"/>
              <a:buChar char="§"/>
            </a:pPr>
            <a:r>
              <a:rPr lang="ru-RU" sz="1600" dirty="0">
                <a:solidFill>
                  <a:schemeClr val="tx1"/>
                </a:solidFill>
                <a:latin typeface="Tahoma" pitchFamily="34" charset="0"/>
                <a:ea typeface="Tahoma" pitchFamily="34" charset="0"/>
                <a:cs typeface="Tahoma" pitchFamily="34" charset="0"/>
              </a:rPr>
              <a:t>состав участников юридических лиц, являющихся корпорациями.</a:t>
            </a:r>
          </a:p>
          <a:p>
            <a:r>
              <a:rPr lang="ru-RU" sz="1800" dirty="0"/>
              <a:t>Это привело к выделению не вполне адекватных явлений статического учета.</a:t>
            </a:r>
          </a:p>
        </p:txBody>
      </p:sp>
    </p:spTree>
    <p:extLst>
      <p:ext uri="{BB962C8B-B14F-4D97-AF65-F5344CB8AC3E}">
        <p14:creationId xmlns:p14="http://schemas.microsoft.com/office/powerpoint/2010/main" val="3918282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718377"/>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9" name="Text Box 23"/>
          <p:cNvSpPr txBox="1">
            <a:spLocks noChangeArrowheads="1"/>
          </p:cNvSpPr>
          <p:nvPr/>
        </p:nvSpPr>
        <p:spPr bwMode="auto">
          <a:xfrm>
            <a:off x="929120" y="1216639"/>
            <a:ext cx="8612445" cy="646331"/>
          </a:xfrm>
          <a:prstGeom prst="rect">
            <a:avLst/>
          </a:prstGeom>
          <a:noFill/>
          <a:ln w="9525">
            <a:noFill/>
            <a:miter lim="800000"/>
            <a:headEnd/>
            <a:tailEnd/>
          </a:ln>
          <a:effectLst/>
        </p:spPr>
        <p:txBody>
          <a:bodyPr wrap="square">
            <a:spAutoFit/>
          </a:bodyPr>
          <a:lstStyle/>
          <a:p>
            <a:pPr algn="l">
              <a:spcBef>
                <a:spcPct val="50000"/>
              </a:spcBef>
            </a:pPr>
            <a:r>
              <a:rPr lang="ru-RU" sz="1800" b="1" dirty="0">
                <a:solidFill>
                  <a:schemeClr val="bg1"/>
                </a:solidFill>
              </a:rPr>
              <a:t>«СМЕШАННЫЕ» И «СОВМЕСТНЫЕ» ФОРМЫ СОБСТВЕННОСТИ — РЕАЛЬНЫЕ ЯВЛЕНИЯ ИЛИ СТАТИСТИЧЕСКИЕ ФАНТОМЫ</a:t>
            </a:r>
            <a:endParaRPr lang="ru-RU" sz="1800" b="1" dirty="0">
              <a:solidFill>
                <a:schemeClr val="bg1"/>
              </a:solidFill>
              <a:latin typeface="Tahoma" pitchFamily="34" charset="0"/>
              <a:ea typeface="Tahoma" pitchFamily="34" charset="0"/>
              <a:cs typeface="Tahoma" pitchFamily="34" charset="0"/>
            </a:endParaRPr>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23"/>
          <p:cNvSpPr txBox="1">
            <a:spLocks noChangeArrowheads="1"/>
          </p:cNvSpPr>
          <p:nvPr/>
        </p:nvSpPr>
        <p:spPr bwMode="auto">
          <a:xfrm>
            <a:off x="53828" y="2051261"/>
            <a:ext cx="9271148" cy="1985159"/>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В классификаторе указывается, что в нем «введены позиции следующих форм собственности </a:t>
            </a:r>
            <a:r>
              <a:rPr lang="ru-RU" sz="1600" dirty="0">
                <a:solidFill>
                  <a:srgbClr val="FF0000"/>
                </a:solidFill>
                <a:latin typeface="Tahoma" pitchFamily="34" charset="0"/>
                <a:ea typeface="Tahoma" pitchFamily="34" charset="0"/>
                <a:cs typeface="Tahoma" pitchFamily="34" charset="0"/>
              </a:rPr>
              <a:t>не установленные законодательством</a:t>
            </a:r>
            <a:r>
              <a:rPr lang="ru-RU" sz="1600" dirty="0">
                <a:solidFill>
                  <a:schemeClr val="tx1"/>
                </a:solidFill>
                <a:latin typeface="Tahoma" pitchFamily="34" charset="0"/>
                <a:ea typeface="Tahoma" pitchFamily="34" charset="0"/>
                <a:cs typeface="Tahoma" pitchFamily="34" charset="0"/>
              </a:rPr>
              <a:t>, но необходимые для обработки статистической информации: </a:t>
            </a:r>
          </a:p>
          <a:p>
            <a:pPr marL="742950" lvl="1" indent="-285750" algn="just">
              <a:lnSpc>
                <a:spcPct val="150000"/>
              </a:lnSpc>
              <a:buFont typeface="Wingdings" panose="05000000000000000000" pitchFamily="2" charset="2"/>
              <a:buChar char="§"/>
            </a:pPr>
            <a:r>
              <a:rPr lang="ru-RU" sz="1600" dirty="0">
                <a:solidFill>
                  <a:schemeClr val="tx1"/>
                </a:solidFill>
                <a:latin typeface="Tahoma" pitchFamily="34" charset="0"/>
                <a:ea typeface="Tahoma" pitchFamily="34" charset="0"/>
                <a:cs typeface="Tahoma" pitchFamily="34" charset="0"/>
              </a:rPr>
              <a:t>«Смешанная российская собственность». </a:t>
            </a:r>
          </a:p>
          <a:p>
            <a:pPr marL="742950" lvl="1" indent="-285750" algn="just">
              <a:lnSpc>
                <a:spcPct val="150000"/>
              </a:lnSpc>
              <a:buFont typeface="Wingdings" panose="05000000000000000000" pitchFamily="2" charset="2"/>
              <a:buChar char="§"/>
            </a:pPr>
            <a:r>
              <a:rPr lang="ru-RU" sz="1600" dirty="0">
                <a:solidFill>
                  <a:schemeClr val="tx1"/>
                </a:solidFill>
                <a:latin typeface="Tahoma" pitchFamily="34" charset="0"/>
                <a:ea typeface="Tahoma" pitchFamily="34" charset="0"/>
                <a:cs typeface="Tahoma" pitchFamily="34" charset="0"/>
              </a:rPr>
              <a:t>«Смешанная иностранная собственность». </a:t>
            </a:r>
          </a:p>
          <a:p>
            <a:pPr marL="742950" lvl="1" indent="-285750" algn="just">
              <a:lnSpc>
                <a:spcPct val="150000"/>
              </a:lnSpc>
              <a:buFont typeface="Wingdings" panose="05000000000000000000" pitchFamily="2" charset="2"/>
              <a:buChar char="§"/>
            </a:pPr>
            <a:r>
              <a:rPr lang="ru-RU" sz="1600" dirty="0">
                <a:solidFill>
                  <a:schemeClr val="tx1"/>
                </a:solidFill>
                <a:latin typeface="Tahoma" pitchFamily="34" charset="0"/>
                <a:ea typeface="Tahoma" pitchFamily="34" charset="0"/>
                <a:cs typeface="Tahoma" pitchFamily="34" charset="0"/>
              </a:rPr>
              <a:t>«Собственность с совместным российским и иностранным участием».</a:t>
            </a:r>
            <a:r>
              <a:rPr lang="ru-RU" b="1" dirty="0"/>
              <a:t> </a:t>
            </a:r>
            <a:endParaRPr lang="ru-RU" dirty="0"/>
          </a:p>
        </p:txBody>
      </p:sp>
    </p:spTree>
    <p:extLst>
      <p:ext uri="{BB962C8B-B14F-4D97-AF65-F5344CB8AC3E}">
        <p14:creationId xmlns:p14="http://schemas.microsoft.com/office/powerpoint/2010/main" val="740798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683933"/>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9" name="Text Box 23"/>
          <p:cNvSpPr txBox="1">
            <a:spLocks noChangeArrowheads="1"/>
          </p:cNvSpPr>
          <p:nvPr/>
        </p:nvSpPr>
        <p:spPr bwMode="auto">
          <a:xfrm>
            <a:off x="921026" y="1245704"/>
            <a:ext cx="8620539" cy="646331"/>
          </a:xfrm>
          <a:prstGeom prst="rect">
            <a:avLst/>
          </a:prstGeom>
          <a:noFill/>
          <a:ln w="9525">
            <a:noFill/>
            <a:miter lim="800000"/>
            <a:headEnd/>
            <a:tailEnd/>
          </a:ln>
          <a:effectLst/>
        </p:spPr>
        <p:txBody>
          <a:bodyPr wrap="square">
            <a:spAutoFit/>
          </a:bodyPr>
          <a:lstStyle/>
          <a:p>
            <a:r>
              <a:rPr lang="ru-RU" sz="1800" b="1" dirty="0">
                <a:solidFill>
                  <a:schemeClr val="bg1"/>
                </a:solidFill>
                <a:latin typeface="Tahoma" pitchFamily="34" charset="0"/>
                <a:ea typeface="Tahoma" pitchFamily="34" charset="0"/>
                <a:cs typeface="Tahoma" pitchFamily="34" charset="0"/>
              </a:rPr>
              <a:t>ЗАКОНОМ ПРЕДУСМОТРЕНО ТОЛЬКО ТРИ СЛУЧАЯ ОБРАЗОВАНИЯ ОБЩЕЙ СОВМЕСТНОЙ СОБСТВЕННОСТИ НЕСКОЛЬКИХ ЛИЦ</a:t>
            </a:r>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23"/>
          <p:cNvSpPr txBox="1">
            <a:spLocks noChangeArrowheads="1"/>
          </p:cNvSpPr>
          <p:nvPr/>
        </p:nvSpPr>
        <p:spPr bwMode="auto">
          <a:xfrm>
            <a:off x="67079" y="1971748"/>
            <a:ext cx="9401599" cy="181588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Гражданское законодательство предусматривает такую разновидность общей собственности как совместную собственность. Это редкие случаи, когда имущество принадлежит не отдельному гражданину или юридическому лицу, а семье, либо лицам, совместно ведущим крестьянское хозяйство. </a:t>
            </a:r>
            <a:r>
              <a:rPr lang="ru-RU" sz="1600" i="1" dirty="0">
                <a:solidFill>
                  <a:srgbClr val="C00000"/>
                </a:solidFill>
                <a:latin typeface="Tahoma" pitchFamily="34" charset="0"/>
                <a:ea typeface="Tahoma" pitchFamily="34" charset="0"/>
                <a:cs typeface="Tahoma" pitchFamily="34" charset="0"/>
              </a:rPr>
              <a:t>Такое явление как общая совместная собственность может возникнуть только в силу указания федерального закона.</a:t>
            </a:r>
          </a:p>
          <a:p>
            <a:pPr marL="285750" indent="-285750" algn="just">
              <a:buFont typeface="Wingdings" panose="05000000000000000000" pitchFamily="2" charset="2"/>
              <a:buChar char="q"/>
            </a:pPr>
            <a:r>
              <a:rPr lang="ru-RU" sz="1600" dirty="0">
                <a:solidFill>
                  <a:schemeClr val="tx1"/>
                </a:solidFill>
                <a:latin typeface="Tahoma" pitchFamily="34" charset="0"/>
                <a:ea typeface="Tahoma" pitchFamily="34" charset="0"/>
                <a:cs typeface="Tahoma" pitchFamily="34" charset="0"/>
              </a:rPr>
              <a:t>Законом предусмотрено только три случая образования общей совместной собственности нескольких лиц.</a:t>
            </a:r>
          </a:p>
        </p:txBody>
      </p:sp>
    </p:spTree>
    <p:extLst>
      <p:ext uri="{BB962C8B-B14F-4D97-AF65-F5344CB8AC3E}">
        <p14:creationId xmlns:p14="http://schemas.microsoft.com/office/powerpoint/2010/main" val="2171261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120" y="431426"/>
            <a:ext cx="1164169" cy="362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Прямоугольник 7"/>
          <p:cNvSpPr>
            <a:spLocks noChangeArrowheads="1"/>
          </p:cNvSpPr>
          <p:nvPr/>
        </p:nvSpPr>
        <p:spPr bwMode="auto">
          <a:xfrm>
            <a:off x="0" y="1196562"/>
            <a:ext cx="9324975" cy="599581"/>
          </a:xfrm>
          <a:prstGeom prst="rect">
            <a:avLst/>
          </a:prstGeom>
          <a:gradFill rotWithShape="1">
            <a:gsLst>
              <a:gs pos="0">
                <a:srgbClr val="770000"/>
              </a:gs>
              <a:gs pos="50000">
                <a:srgbClr val="AD0000"/>
              </a:gs>
              <a:gs pos="100000">
                <a:srgbClr val="CE0000"/>
              </a:gs>
            </a:gsLst>
            <a:lin ang="0" scaled="1"/>
          </a:gradFill>
          <a:ln w="9525" algn="ctr">
            <a:noFill/>
            <a:round/>
            <a:headEnd/>
            <a:tailEnd/>
          </a:ln>
        </p:spPr>
        <p:txBody>
          <a:bodyPr/>
          <a:lstStyle/>
          <a:p>
            <a:pPr defTabSz="1042988"/>
            <a:endParaRPr lang="ru-RU" sz="2100" b="0" dirty="0"/>
          </a:p>
        </p:txBody>
      </p:sp>
      <p:sp>
        <p:nvSpPr>
          <p:cNvPr id="10" name="TextBox 9"/>
          <p:cNvSpPr txBox="1"/>
          <p:nvPr/>
        </p:nvSpPr>
        <p:spPr>
          <a:xfrm>
            <a:off x="6530975" y="431426"/>
            <a:ext cx="2794000" cy="400110"/>
          </a:xfrm>
          <a:prstGeom prst="rect">
            <a:avLst/>
          </a:prstGeom>
          <a:noFill/>
        </p:spPr>
        <p:txBody>
          <a:bodyPr wrap="square" rtlCol="0">
            <a:spAutoFit/>
          </a:bodyPr>
          <a:lstStyle/>
          <a:p>
            <a:r>
              <a:rPr lang="ru-RU" sz="1000" dirty="0">
                <a:latin typeface="Tahoma" pitchFamily="34" charset="0"/>
                <a:ea typeface="Tahoma" pitchFamily="34" charset="0"/>
                <a:cs typeface="Tahoma" pitchFamily="34" charset="0"/>
              </a:rPr>
              <a:t>ВЫСШАЯ ШКОЛА ФИНАНСОВ </a:t>
            </a:r>
          </a:p>
          <a:p>
            <a:r>
              <a:rPr lang="ru-RU" sz="1000" dirty="0">
                <a:latin typeface="Tahoma" pitchFamily="34" charset="0"/>
                <a:ea typeface="Tahoma" pitchFamily="34" charset="0"/>
                <a:cs typeface="Tahoma" pitchFamily="34" charset="0"/>
              </a:rPr>
              <a:t>И МЕНЕДЖМЕНТА </a:t>
            </a:r>
          </a:p>
        </p:txBody>
      </p:sp>
      <p:pic>
        <p:nvPicPr>
          <p:cNvPr id="11" name="Picture 2" descr="C:\Users\kuznetsova-ta\Desktop\Издания\Брошюры\Общая брошюра\Фото для брошюры\Лого и награды\Лого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56818" y="336566"/>
            <a:ext cx="368157" cy="5104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 Box 23"/>
          <p:cNvSpPr txBox="1">
            <a:spLocks noChangeArrowheads="1"/>
          </p:cNvSpPr>
          <p:nvPr/>
        </p:nvSpPr>
        <p:spPr bwMode="auto">
          <a:xfrm>
            <a:off x="13252" y="1905486"/>
            <a:ext cx="9311723" cy="452431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lgn="just">
              <a:buFont typeface="Wingdings" panose="05000000000000000000" pitchFamily="2" charset="2"/>
              <a:buChar char="q"/>
            </a:pPr>
            <a:r>
              <a:rPr lang="ru-RU" sz="1600" b="1" i="1" dirty="0">
                <a:solidFill>
                  <a:schemeClr val="accent5"/>
                </a:solidFill>
                <a:latin typeface="Tahoma" pitchFamily="34" charset="0"/>
                <a:ea typeface="Tahoma" pitchFamily="34" charset="0"/>
                <a:cs typeface="Tahoma" pitchFamily="34" charset="0"/>
              </a:rPr>
              <a:t>Совместная собственность супругов</a:t>
            </a:r>
            <a:r>
              <a:rPr lang="ru-RU" sz="1600" b="1" dirty="0">
                <a:solidFill>
                  <a:schemeClr val="accent5"/>
                </a:solidFill>
                <a:latin typeface="Tahoma" pitchFamily="34" charset="0"/>
                <a:ea typeface="Tahoma" pitchFamily="34" charset="0"/>
                <a:cs typeface="Tahoma" pitchFamily="34" charset="0"/>
              </a:rPr>
              <a:t>. </a:t>
            </a:r>
            <a:r>
              <a:rPr lang="ru-RU" sz="1600" dirty="0">
                <a:solidFill>
                  <a:schemeClr val="tx1"/>
                </a:solidFill>
                <a:latin typeface="Tahoma" pitchFamily="34" charset="0"/>
                <a:ea typeface="Tahoma" pitchFamily="34" charset="0"/>
                <a:cs typeface="Tahoma" pitchFamily="34" charset="0"/>
              </a:rPr>
              <a:t>Законным режимом имущества супругов является режим их совместной собственности. Законный режим имущества супругов действует, если брачным договором не установлено иное (ст.33 Семейного кодекса РФ). Имущество, нажитое супругами во время брака, является их совместной собственностью (ст.34 Семейного кодекса РФ).</a:t>
            </a:r>
          </a:p>
          <a:p>
            <a:pPr algn="just"/>
            <a:endParaRPr lang="ru-RU" sz="1600" dirty="0">
              <a:solidFill>
                <a:schemeClr val="tx1"/>
              </a:solidFill>
              <a:latin typeface="Tahoma" pitchFamily="34" charset="0"/>
              <a:ea typeface="Tahoma" pitchFamily="34" charset="0"/>
              <a:cs typeface="Tahoma" pitchFamily="34" charset="0"/>
            </a:endParaRPr>
          </a:p>
          <a:p>
            <a:pPr marL="285750" indent="-285750" algn="just">
              <a:buFont typeface="Wingdings" panose="05000000000000000000" pitchFamily="2" charset="2"/>
              <a:buChar char="q"/>
            </a:pPr>
            <a:r>
              <a:rPr lang="ru-RU" sz="1600" b="1" i="1" dirty="0">
                <a:solidFill>
                  <a:schemeClr val="accent5"/>
                </a:solidFill>
                <a:latin typeface="Tahoma" pitchFamily="34" charset="0"/>
                <a:ea typeface="Tahoma" pitchFamily="34" charset="0"/>
                <a:cs typeface="Tahoma" pitchFamily="34" charset="0"/>
              </a:rPr>
              <a:t>Имуществом фермерского хозяйства, находится в общей собственности членов фермерского хозяйства. </a:t>
            </a:r>
            <a:r>
              <a:rPr lang="ru-RU" sz="1600" dirty="0">
                <a:solidFill>
                  <a:schemeClr val="tx1"/>
                </a:solidFill>
                <a:latin typeface="Tahoma" pitchFamily="34" charset="0"/>
                <a:ea typeface="Tahoma" pitchFamily="34" charset="0"/>
                <a:cs typeface="Tahoma" pitchFamily="34" charset="0"/>
              </a:rPr>
              <a:t>Крестьянское (фермерское) хозяйство представляет объединение граждан, связанных родством и/или свойством, имеющих в общей собственности имущество и совместно осуществляющих производственную и иную хозяйственную деятельность основанную на их личном участии (ст.1 ФЗ «О крестьянском (фермерском) хозяйстве». </a:t>
            </a:r>
          </a:p>
          <a:p>
            <a:pPr algn="just"/>
            <a:endParaRPr lang="ru-RU" sz="1600" dirty="0">
              <a:solidFill>
                <a:schemeClr val="tx1"/>
              </a:solidFill>
              <a:latin typeface="Tahoma" pitchFamily="34" charset="0"/>
              <a:ea typeface="Tahoma" pitchFamily="34" charset="0"/>
              <a:cs typeface="Tahoma" pitchFamily="34" charset="0"/>
            </a:endParaRPr>
          </a:p>
          <a:p>
            <a:pPr marL="285750" indent="-285750" algn="just">
              <a:buFont typeface="Wingdings" panose="05000000000000000000" pitchFamily="2" charset="2"/>
              <a:buChar char="q"/>
            </a:pPr>
            <a:r>
              <a:rPr lang="ru-RU" sz="1600" b="1" i="1" dirty="0">
                <a:solidFill>
                  <a:schemeClr val="accent5"/>
                </a:solidFill>
                <a:latin typeface="Tahoma" pitchFamily="34" charset="0"/>
                <a:ea typeface="Tahoma" pitchFamily="34" charset="0"/>
                <a:cs typeface="Tahoma" pitchFamily="34" charset="0"/>
              </a:rPr>
              <a:t>В совместной собственности членов садоводческого, огороднического, дачного некоммерческого товариществе находится имущество общего пользования, приобретенное или созданное таким товариществом за счет целевых взносов </a:t>
            </a:r>
            <a:r>
              <a:rPr lang="ru-RU" sz="1600" dirty="0">
                <a:solidFill>
                  <a:schemeClr val="tx1"/>
                </a:solidFill>
                <a:latin typeface="Tahoma" pitchFamily="34" charset="0"/>
                <a:ea typeface="Tahoma" pitchFamily="34" charset="0"/>
                <a:cs typeface="Tahoma" pitchFamily="34" charset="0"/>
              </a:rPr>
              <a:t>(ст.4. ФЗ «О садоводческих, огороднических и дачных некоммерческих объединений граждан». </a:t>
            </a:r>
          </a:p>
        </p:txBody>
      </p:sp>
      <p:sp>
        <p:nvSpPr>
          <p:cNvPr id="13" name="Text Box 23"/>
          <p:cNvSpPr txBox="1">
            <a:spLocks noChangeArrowheads="1"/>
          </p:cNvSpPr>
          <p:nvPr/>
        </p:nvSpPr>
        <p:spPr bwMode="auto">
          <a:xfrm>
            <a:off x="258418" y="1173186"/>
            <a:ext cx="9291242" cy="646331"/>
          </a:xfrm>
          <a:prstGeom prst="rect">
            <a:avLst/>
          </a:prstGeom>
          <a:noFill/>
          <a:ln w="9525">
            <a:noFill/>
            <a:miter lim="800000"/>
            <a:headEnd/>
            <a:tailEnd/>
          </a:ln>
          <a:effectLst/>
        </p:spPr>
        <p:txBody>
          <a:bodyPr wrap="square">
            <a:spAutoFit/>
          </a:bodyPr>
          <a:lstStyle/>
          <a:p>
            <a:pPr algn="ctr"/>
            <a:r>
              <a:rPr lang="ru-RU" sz="1800" b="1" dirty="0">
                <a:solidFill>
                  <a:schemeClr val="bg1"/>
                </a:solidFill>
                <a:latin typeface="Tahoma" pitchFamily="34" charset="0"/>
                <a:ea typeface="Tahoma" pitchFamily="34" charset="0"/>
                <a:cs typeface="Tahoma" pitchFamily="34" charset="0"/>
              </a:rPr>
              <a:t>ТРИ СЛУЧАЯ ОБРАЗОВАНИЯ ОБЩЕЙ СОВМЕСТНОЙ СОБСТВЕННОСТИ НЕСКОЛЬКИХ ЛИЦ, ПРЕДУСМОТРЕННЫЕ ЗАКОНОМ</a:t>
            </a:r>
          </a:p>
        </p:txBody>
      </p:sp>
    </p:spTree>
    <p:extLst>
      <p:ext uri="{BB962C8B-B14F-4D97-AF65-F5344CB8AC3E}">
        <p14:creationId xmlns:p14="http://schemas.microsoft.com/office/powerpoint/2010/main" val="209763907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5716</TotalTime>
  <Words>2842</Words>
  <Application>Microsoft Office PowerPoint</Application>
  <PresentationFormat>Лист A4 (210x297 мм)</PresentationFormat>
  <Paragraphs>386</Paragraphs>
  <Slides>28</Slides>
  <Notes>25</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28</vt:i4>
      </vt:variant>
    </vt:vector>
  </HeadingPairs>
  <TitlesOfParts>
    <vt:vector size="36" baseType="lpstr">
      <vt:lpstr>Arial</vt:lpstr>
      <vt:lpstr>Calibri</vt:lpstr>
      <vt:lpstr>Calibri Light</vt:lpstr>
      <vt:lpstr>Symbol</vt:lpstr>
      <vt:lpstr>Tahoma</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СООТНОШЕНИЕ КОРПОРАТИВНЫХ ПРАВ И  ПРАВА СОБСТВЕННОСТИ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Лаврищева Анастасия Анатольевна</dc:creator>
  <cp:lastModifiedBy>Глушецкий Андрей Анатольевич</cp:lastModifiedBy>
  <cp:revision>258</cp:revision>
  <dcterms:created xsi:type="dcterms:W3CDTF">2003-02-28T13:27:04Z</dcterms:created>
  <dcterms:modified xsi:type="dcterms:W3CDTF">2017-10-04T19:53:32Z</dcterms:modified>
</cp:coreProperties>
</file>